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312" r:id="rId3"/>
    <p:sldId id="285" r:id="rId4"/>
    <p:sldId id="314" r:id="rId5"/>
    <p:sldId id="282" r:id="rId6"/>
    <p:sldId id="315" r:id="rId7"/>
    <p:sldId id="273" r:id="rId8"/>
    <p:sldId id="297" r:id="rId9"/>
    <p:sldId id="317" r:id="rId10"/>
    <p:sldId id="298" r:id="rId11"/>
    <p:sldId id="302" r:id="rId12"/>
    <p:sldId id="311" r:id="rId13"/>
    <p:sldId id="309" r:id="rId14"/>
    <p:sldId id="270" r:id="rId15"/>
    <p:sldId id="260" r:id="rId16"/>
    <p:sldId id="261" r:id="rId17"/>
    <p:sldId id="262" r:id="rId18"/>
    <p:sldId id="263" r:id="rId19"/>
    <p:sldId id="274" r:id="rId20"/>
    <p:sldId id="275" r:id="rId21"/>
    <p:sldId id="276" r:id="rId22"/>
    <p:sldId id="266" r:id="rId23"/>
    <p:sldId id="281" r:id="rId24"/>
    <p:sldId id="264" r:id="rId25"/>
    <p:sldId id="265" r:id="rId26"/>
    <p:sldId id="291" r:id="rId27"/>
    <p:sldId id="288" r:id="rId28"/>
    <p:sldId id="287" r:id="rId29"/>
    <p:sldId id="289" r:id="rId30"/>
    <p:sldId id="295" r:id="rId31"/>
    <p:sldId id="294" r:id="rId32"/>
    <p:sldId id="293" r:id="rId33"/>
    <p:sldId id="280" r:id="rId34"/>
    <p:sldId id="279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8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0" y="14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2B-42CB-B815-2E090BC4FB6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2B-42CB-B815-2E090BC4FB6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2B-42CB-B815-2E090BC4FB6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2B-42CB-B815-2E090BC4FB6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2B-42CB-B815-2E090BC4FB6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2B-42CB-B815-2E090BC4FB60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2B-42CB-B815-2E090BC4FB60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92B-42CB-B815-2E090BC4FB60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92B-42CB-B815-2E090BC4FB60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92B-42CB-B815-2E090BC4FB6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92023241208267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92B-42CB-B815-2E090BC4F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2473949332514555E-2"/>
                  <c:y val="-3.0155633939097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92B-42CB-B815-2E090BC4F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Brazil</c:v>
                </c:pt>
                <c:pt idx="1">
                  <c:v>Australia</c:v>
                </c:pt>
                <c:pt idx="2">
                  <c:v>india</c:v>
                </c:pt>
                <c:pt idx="3">
                  <c:v>France</c:v>
                </c:pt>
                <c:pt idx="4">
                  <c:v>China</c:v>
                </c:pt>
                <c:pt idx="5">
                  <c:v>Sudan</c:v>
                </c:pt>
                <c:pt idx="6">
                  <c:v>Netherlands</c:v>
                </c:pt>
                <c:pt idx="7">
                  <c:v>Spain</c:v>
                </c:pt>
                <c:pt idx="8">
                  <c:v>Somalia</c:v>
                </c:pt>
                <c:pt idx="9">
                  <c:v>Turkey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5.19</c:v>
                </c:pt>
                <c:pt idx="1">
                  <c:v>2.36</c:v>
                </c:pt>
                <c:pt idx="2">
                  <c:v>2.2799999999999998</c:v>
                </c:pt>
                <c:pt idx="3">
                  <c:v>0.8</c:v>
                </c:pt>
                <c:pt idx="4">
                  <c:v>0.7</c:v>
                </c:pt>
                <c:pt idx="5">
                  <c:v>0.63</c:v>
                </c:pt>
                <c:pt idx="6">
                  <c:v>0.59</c:v>
                </c:pt>
                <c:pt idx="7">
                  <c:v>0.56000000000000005</c:v>
                </c:pt>
                <c:pt idx="8">
                  <c:v>0.47</c:v>
                </c:pt>
                <c:pt idx="9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92B-42CB-B815-2E090BC4FB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FE47D-7D77-422B-883C-4DB3287A9BB3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B11CE-63E5-46CD-85F4-BF7F4DFFAFCE}">
      <dgm:prSet phldrT="[Text]" custT="1"/>
      <dgm:spPr/>
      <dgm:t>
        <a:bodyPr/>
        <a:lstStyle/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DB5295-378C-4B0A-B4C8-9E9701117F10}" type="parTrans" cxnId="{4812F40F-5782-4D33-81BD-B8EF3DE720E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A8A51-DA48-4FEB-87CA-1E7BE2144AE4}" type="sibTrans" cxnId="{4812F40F-5782-4D33-81BD-B8EF3DE720EC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A1F9A-9909-4392-8C94-D1577EC28FDB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Fair Competition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A5B991-6CDD-41BB-8DF6-17626997E601}" type="parTrans" cxnId="{EF1674B0-4450-449C-A8AE-0FF9164B3D4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8B31CE-12E3-47E9-86A0-BCE42FC0AA70}" type="sibTrans" cxnId="{EF1674B0-4450-449C-A8AE-0FF9164B3D4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22C9E-EA88-4965-80EA-E276838F5036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Standardization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3C2BF-74A7-44FE-8C6C-0ECFAD1B02F2}" type="parTrans" cxnId="{5F854DB8-39B3-4554-8354-20D96088036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93572D-6B07-49B7-B8C8-4A418D0E6D68}" type="sibTrans" cxnId="{5F854DB8-39B3-4554-8354-20D96088036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A41199-584A-45F3-A8A9-627F139A2229}">
      <dgm:prSet phldrT="[Text]" custT="1"/>
      <dgm:spPr/>
      <dgm:t>
        <a:bodyPr/>
        <a:lstStyle/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95B2D-4C18-42E6-847D-FA35FB3D74A3}" type="sibTrans" cxnId="{982E5EA4-984A-4AF8-9C28-435201538AE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870B0E-7DFB-41D2-8797-7E91107BFE80}" type="parTrans" cxnId="{982E5EA4-984A-4AF8-9C28-435201538AE3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596B2-44C0-4BC1-9E42-488C10F53033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 Products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6A117B-7E09-42F2-BB90-F799F7E17876}" type="sibTrans" cxnId="{1B1860E7-F183-4291-AD3C-6C47A02E707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35CF20-1319-4A1E-917D-0CE85D9443BF}" type="parTrans" cxnId="{1B1860E7-F183-4291-AD3C-6C47A02E7072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02DB9-2B73-4AA0-95B1-CEC1BBD22280}" type="pres">
      <dgm:prSet presAssocID="{276FE47D-7D77-422B-883C-4DB3287A9B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5508-0A58-41E5-95C2-BA709F43196B}" type="pres">
      <dgm:prSet presAssocID="{7CFB11CE-63E5-46CD-85F4-BF7F4DFFAFCE}" presName="dummy" presStyleCnt="0"/>
      <dgm:spPr/>
    </dgm:pt>
    <dgm:pt modelId="{38B1E6DB-BAE6-4304-81D0-64D9818C8E3B}" type="pres">
      <dgm:prSet presAssocID="{7CFB11CE-63E5-46CD-85F4-BF7F4DFFAFC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FDDEF-4AC9-46F5-B184-429E9EB588E0}" type="pres">
      <dgm:prSet presAssocID="{32DA8A51-DA48-4FEB-87CA-1E7BE2144AE4}" presName="sibTrans" presStyleLbl="node1" presStyleIdx="0" presStyleCnt="5"/>
      <dgm:spPr/>
      <dgm:t>
        <a:bodyPr/>
        <a:lstStyle/>
        <a:p>
          <a:endParaRPr lang="en-US"/>
        </a:p>
      </dgm:t>
    </dgm:pt>
    <dgm:pt modelId="{AE9858C3-C4FB-406C-A987-B6250AC5A124}" type="pres">
      <dgm:prSet presAssocID="{E97596B2-44C0-4BC1-9E42-488C10F53033}" presName="dummy" presStyleCnt="0"/>
      <dgm:spPr/>
    </dgm:pt>
    <dgm:pt modelId="{7BDC9EA6-AFEE-474B-A22D-375051138AA0}" type="pres">
      <dgm:prSet presAssocID="{E97596B2-44C0-4BC1-9E42-488C10F5303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C8E66-26EE-4BFA-B6F0-713B3E71351B}" type="pres">
      <dgm:prSet presAssocID="{256A117B-7E09-42F2-BB90-F799F7E17876}" presName="sibTrans" presStyleLbl="node1" presStyleIdx="1" presStyleCnt="5"/>
      <dgm:spPr/>
      <dgm:t>
        <a:bodyPr/>
        <a:lstStyle/>
        <a:p>
          <a:endParaRPr lang="en-US"/>
        </a:p>
      </dgm:t>
    </dgm:pt>
    <dgm:pt modelId="{DD5958D3-6EA6-4875-816A-E92088A3F1AF}" type="pres">
      <dgm:prSet presAssocID="{351A1F9A-9909-4392-8C94-D1577EC28FDB}" presName="dummy" presStyleCnt="0"/>
      <dgm:spPr/>
    </dgm:pt>
    <dgm:pt modelId="{39E0958B-B92F-4345-BC73-15ADE9A11D3A}" type="pres">
      <dgm:prSet presAssocID="{351A1F9A-9909-4392-8C94-D1577EC28FD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B1B3-A298-465B-8F71-8F1422BD53C0}" type="pres">
      <dgm:prSet presAssocID="{368B31CE-12E3-47E9-86A0-BCE42FC0AA70}" presName="sibTrans" presStyleLbl="node1" presStyleIdx="2" presStyleCnt="5" custScaleX="97114"/>
      <dgm:spPr/>
      <dgm:t>
        <a:bodyPr/>
        <a:lstStyle/>
        <a:p>
          <a:endParaRPr lang="en-US"/>
        </a:p>
      </dgm:t>
    </dgm:pt>
    <dgm:pt modelId="{A91E4E3B-79FB-42AB-B5EF-21B70FD04E11}" type="pres">
      <dgm:prSet presAssocID="{8EA41199-584A-45F3-A8A9-627F139A2229}" presName="dummy" presStyleCnt="0"/>
      <dgm:spPr/>
    </dgm:pt>
    <dgm:pt modelId="{5BCAB15C-451C-4564-99A4-4FE1EDC8CA0C}" type="pres">
      <dgm:prSet presAssocID="{8EA41199-584A-45F3-A8A9-627F139A222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9E581-377E-4A29-B015-7441296CDCDE}" type="pres">
      <dgm:prSet presAssocID="{0B795B2D-4C18-42E6-847D-FA35FB3D74A3}" presName="sibTrans" presStyleLbl="node1" presStyleIdx="3" presStyleCnt="5"/>
      <dgm:spPr/>
      <dgm:t>
        <a:bodyPr/>
        <a:lstStyle/>
        <a:p>
          <a:endParaRPr lang="en-US"/>
        </a:p>
      </dgm:t>
    </dgm:pt>
    <dgm:pt modelId="{39F2D204-A68B-4895-B138-46953039E775}" type="pres">
      <dgm:prSet presAssocID="{FF422C9E-EA88-4965-80EA-E276838F5036}" presName="dummy" presStyleCnt="0"/>
      <dgm:spPr/>
    </dgm:pt>
    <dgm:pt modelId="{9DE82FB5-A361-4ED8-A010-3F18FA2FD6F5}" type="pres">
      <dgm:prSet presAssocID="{FF422C9E-EA88-4965-80EA-E276838F5036}" presName="node" presStyleLbl="revTx" presStyleIdx="4" presStyleCnt="5" custScaleX="176554" custScaleY="50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7EF18-90DA-43B1-AF13-811E4F6A8872}" type="pres">
      <dgm:prSet presAssocID="{E793572D-6B07-49B7-B8C8-4A418D0E6D68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43EED78-17F6-4C24-9298-33D5E59667A0}" type="presOf" srcId="{E793572D-6B07-49B7-B8C8-4A418D0E6D68}" destId="{7B37EF18-90DA-43B1-AF13-811E4F6A8872}" srcOrd="0" destOrd="0" presId="urn:microsoft.com/office/officeart/2005/8/layout/cycle1"/>
    <dgm:cxn modelId="{AF51D6DA-06C4-4BB0-8427-24929398D52D}" type="presOf" srcId="{E97596B2-44C0-4BC1-9E42-488C10F53033}" destId="{7BDC9EA6-AFEE-474B-A22D-375051138AA0}" srcOrd="0" destOrd="0" presId="urn:microsoft.com/office/officeart/2005/8/layout/cycle1"/>
    <dgm:cxn modelId="{D890DAD8-F9C1-400E-A3CA-BF0BA22E2BED}" type="presOf" srcId="{FF422C9E-EA88-4965-80EA-E276838F5036}" destId="{9DE82FB5-A361-4ED8-A010-3F18FA2FD6F5}" srcOrd="0" destOrd="0" presId="urn:microsoft.com/office/officeart/2005/8/layout/cycle1"/>
    <dgm:cxn modelId="{1B1860E7-F183-4291-AD3C-6C47A02E7072}" srcId="{276FE47D-7D77-422B-883C-4DB3287A9BB3}" destId="{E97596B2-44C0-4BC1-9E42-488C10F53033}" srcOrd="1" destOrd="0" parTransId="{C235CF20-1319-4A1E-917D-0CE85D9443BF}" sibTransId="{256A117B-7E09-42F2-BB90-F799F7E17876}"/>
    <dgm:cxn modelId="{4812F40F-5782-4D33-81BD-B8EF3DE720EC}" srcId="{276FE47D-7D77-422B-883C-4DB3287A9BB3}" destId="{7CFB11CE-63E5-46CD-85F4-BF7F4DFFAFCE}" srcOrd="0" destOrd="0" parTransId="{B9DB5295-378C-4B0A-B4C8-9E9701117F10}" sibTransId="{32DA8A51-DA48-4FEB-87CA-1E7BE2144AE4}"/>
    <dgm:cxn modelId="{EF1674B0-4450-449C-A8AE-0FF9164B3D42}" srcId="{276FE47D-7D77-422B-883C-4DB3287A9BB3}" destId="{351A1F9A-9909-4392-8C94-D1577EC28FDB}" srcOrd="2" destOrd="0" parTransId="{1CA5B991-6CDD-41BB-8DF6-17626997E601}" sibTransId="{368B31CE-12E3-47E9-86A0-BCE42FC0AA70}"/>
    <dgm:cxn modelId="{F4F3A4F6-F81C-469D-88B5-923836B5148C}" type="presOf" srcId="{0B795B2D-4C18-42E6-847D-FA35FB3D74A3}" destId="{1519E581-377E-4A29-B015-7441296CDCDE}" srcOrd="0" destOrd="0" presId="urn:microsoft.com/office/officeart/2005/8/layout/cycle1"/>
    <dgm:cxn modelId="{D61EAC0F-0539-4C98-A9F4-663B28B6E934}" type="presOf" srcId="{7CFB11CE-63E5-46CD-85F4-BF7F4DFFAFCE}" destId="{38B1E6DB-BAE6-4304-81D0-64D9818C8E3B}" srcOrd="0" destOrd="0" presId="urn:microsoft.com/office/officeart/2005/8/layout/cycle1"/>
    <dgm:cxn modelId="{B600E2F7-8685-4271-A679-E6F32AF1955B}" type="presOf" srcId="{276FE47D-7D77-422B-883C-4DB3287A9BB3}" destId="{79B02DB9-2B73-4AA0-95B1-CEC1BBD22280}" srcOrd="0" destOrd="0" presId="urn:microsoft.com/office/officeart/2005/8/layout/cycle1"/>
    <dgm:cxn modelId="{5F854DB8-39B3-4554-8354-20D960880363}" srcId="{276FE47D-7D77-422B-883C-4DB3287A9BB3}" destId="{FF422C9E-EA88-4965-80EA-E276838F5036}" srcOrd="4" destOrd="0" parTransId="{D543C2BF-74A7-44FE-8C6C-0ECFAD1B02F2}" sibTransId="{E793572D-6B07-49B7-B8C8-4A418D0E6D68}"/>
    <dgm:cxn modelId="{982E5EA4-984A-4AF8-9C28-435201538AE3}" srcId="{276FE47D-7D77-422B-883C-4DB3287A9BB3}" destId="{8EA41199-584A-45F3-A8A9-627F139A2229}" srcOrd="3" destOrd="0" parTransId="{30870B0E-7DFB-41D2-8797-7E91107BFE80}" sibTransId="{0B795B2D-4C18-42E6-847D-FA35FB3D74A3}"/>
    <dgm:cxn modelId="{6040E04D-39E8-4642-8540-E80410958897}" type="presOf" srcId="{351A1F9A-9909-4392-8C94-D1577EC28FDB}" destId="{39E0958B-B92F-4345-BC73-15ADE9A11D3A}" srcOrd="0" destOrd="0" presId="urn:microsoft.com/office/officeart/2005/8/layout/cycle1"/>
    <dgm:cxn modelId="{A2C0424F-7DFE-436C-B1EF-197FF8FEAAE4}" type="presOf" srcId="{368B31CE-12E3-47E9-86A0-BCE42FC0AA70}" destId="{E7B9B1B3-A298-465B-8F71-8F1422BD53C0}" srcOrd="0" destOrd="0" presId="urn:microsoft.com/office/officeart/2005/8/layout/cycle1"/>
    <dgm:cxn modelId="{920CF0A1-E547-4210-94E4-F9C1020A10E0}" type="presOf" srcId="{256A117B-7E09-42F2-BB90-F799F7E17876}" destId="{196C8E66-26EE-4BFA-B6F0-713B3E71351B}" srcOrd="0" destOrd="0" presId="urn:microsoft.com/office/officeart/2005/8/layout/cycle1"/>
    <dgm:cxn modelId="{43137556-30A2-4D37-A34C-CA96D60345BE}" type="presOf" srcId="{8EA41199-584A-45F3-A8A9-627F139A2229}" destId="{5BCAB15C-451C-4564-99A4-4FE1EDC8CA0C}" srcOrd="0" destOrd="0" presId="urn:microsoft.com/office/officeart/2005/8/layout/cycle1"/>
    <dgm:cxn modelId="{88894068-56F5-48EA-B854-439FAC76B1B0}" type="presOf" srcId="{32DA8A51-DA48-4FEB-87CA-1E7BE2144AE4}" destId="{9B8FDDEF-4AC9-46F5-B184-429E9EB588E0}" srcOrd="0" destOrd="0" presId="urn:microsoft.com/office/officeart/2005/8/layout/cycle1"/>
    <dgm:cxn modelId="{BB06D3A7-045A-4033-B235-5BA3AC7E444A}" type="presParOf" srcId="{79B02DB9-2B73-4AA0-95B1-CEC1BBD22280}" destId="{A2D25508-0A58-41E5-95C2-BA709F43196B}" srcOrd="0" destOrd="0" presId="urn:microsoft.com/office/officeart/2005/8/layout/cycle1"/>
    <dgm:cxn modelId="{3B4BB159-9FE1-4A76-A87A-6A88FFF16F95}" type="presParOf" srcId="{79B02DB9-2B73-4AA0-95B1-CEC1BBD22280}" destId="{38B1E6DB-BAE6-4304-81D0-64D9818C8E3B}" srcOrd="1" destOrd="0" presId="urn:microsoft.com/office/officeart/2005/8/layout/cycle1"/>
    <dgm:cxn modelId="{E8FD9CDE-7FA8-4C0B-BD78-05EBDC621839}" type="presParOf" srcId="{79B02DB9-2B73-4AA0-95B1-CEC1BBD22280}" destId="{9B8FDDEF-4AC9-46F5-B184-429E9EB588E0}" srcOrd="2" destOrd="0" presId="urn:microsoft.com/office/officeart/2005/8/layout/cycle1"/>
    <dgm:cxn modelId="{42C3C453-7BB1-4EA3-BEBD-90F36EB77598}" type="presParOf" srcId="{79B02DB9-2B73-4AA0-95B1-CEC1BBD22280}" destId="{AE9858C3-C4FB-406C-A987-B6250AC5A124}" srcOrd="3" destOrd="0" presId="urn:microsoft.com/office/officeart/2005/8/layout/cycle1"/>
    <dgm:cxn modelId="{A4A30541-3612-45AA-BF2C-D0F73C11B4E6}" type="presParOf" srcId="{79B02DB9-2B73-4AA0-95B1-CEC1BBD22280}" destId="{7BDC9EA6-AFEE-474B-A22D-375051138AA0}" srcOrd="4" destOrd="0" presId="urn:microsoft.com/office/officeart/2005/8/layout/cycle1"/>
    <dgm:cxn modelId="{86E594E9-B7FB-4A8D-91FC-DE51F41CFB84}" type="presParOf" srcId="{79B02DB9-2B73-4AA0-95B1-CEC1BBD22280}" destId="{196C8E66-26EE-4BFA-B6F0-713B3E71351B}" srcOrd="5" destOrd="0" presId="urn:microsoft.com/office/officeart/2005/8/layout/cycle1"/>
    <dgm:cxn modelId="{8AFF7AFD-A0A6-446E-8B41-AFB6D9D73741}" type="presParOf" srcId="{79B02DB9-2B73-4AA0-95B1-CEC1BBD22280}" destId="{DD5958D3-6EA6-4875-816A-E92088A3F1AF}" srcOrd="6" destOrd="0" presId="urn:microsoft.com/office/officeart/2005/8/layout/cycle1"/>
    <dgm:cxn modelId="{86980EC4-C759-4011-ABFF-EC97458668A6}" type="presParOf" srcId="{79B02DB9-2B73-4AA0-95B1-CEC1BBD22280}" destId="{39E0958B-B92F-4345-BC73-15ADE9A11D3A}" srcOrd="7" destOrd="0" presId="urn:microsoft.com/office/officeart/2005/8/layout/cycle1"/>
    <dgm:cxn modelId="{E27E5869-13C0-41F8-876F-AF6BCB040118}" type="presParOf" srcId="{79B02DB9-2B73-4AA0-95B1-CEC1BBD22280}" destId="{E7B9B1B3-A298-465B-8F71-8F1422BD53C0}" srcOrd="8" destOrd="0" presId="urn:microsoft.com/office/officeart/2005/8/layout/cycle1"/>
    <dgm:cxn modelId="{6B82223F-3A58-4FC1-8CF5-B70BB14A4E45}" type="presParOf" srcId="{79B02DB9-2B73-4AA0-95B1-CEC1BBD22280}" destId="{A91E4E3B-79FB-42AB-B5EF-21B70FD04E11}" srcOrd="9" destOrd="0" presId="urn:microsoft.com/office/officeart/2005/8/layout/cycle1"/>
    <dgm:cxn modelId="{1CA7955C-1A99-42B7-AF6C-76DDFA6A6472}" type="presParOf" srcId="{79B02DB9-2B73-4AA0-95B1-CEC1BBD22280}" destId="{5BCAB15C-451C-4564-99A4-4FE1EDC8CA0C}" srcOrd="10" destOrd="0" presId="urn:microsoft.com/office/officeart/2005/8/layout/cycle1"/>
    <dgm:cxn modelId="{331F4D48-C9B3-499F-BC4B-F623D0EB21A2}" type="presParOf" srcId="{79B02DB9-2B73-4AA0-95B1-CEC1BBD22280}" destId="{1519E581-377E-4A29-B015-7441296CDCDE}" srcOrd="11" destOrd="0" presId="urn:microsoft.com/office/officeart/2005/8/layout/cycle1"/>
    <dgm:cxn modelId="{C1D3781E-6A7D-4BE0-9AFD-757A3DB7D50F}" type="presParOf" srcId="{79B02DB9-2B73-4AA0-95B1-CEC1BBD22280}" destId="{39F2D204-A68B-4895-B138-46953039E775}" srcOrd="12" destOrd="0" presId="urn:microsoft.com/office/officeart/2005/8/layout/cycle1"/>
    <dgm:cxn modelId="{D3BE2D3E-92CF-4916-88BD-968F7D4877E9}" type="presParOf" srcId="{79B02DB9-2B73-4AA0-95B1-CEC1BBD22280}" destId="{9DE82FB5-A361-4ED8-A010-3F18FA2FD6F5}" srcOrd="13" destOrd="0" presId="urn:microsoft.com/office/officeart/2005/8/layout/cycle1"/>
    <dgm:cxn modelId="{4472DC85-5220-4128-87C2-9184561497C3}" type="presParOf" srcId="{79B02DB9-2B73-4AA0-95B1-CEC1BBD22280}" destId="{7B37EF18-90DA-43B1-AF13-811E4F6A887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E6DB-BAE6-4304-81D0-64D9818C8E3B}">
      <dsp:nvSpPr>
        <dsp:cNvPr id="0" name=""/>
        <dsp:cNvSpPr/>
      </dsp:nvSpPr>
      <dsp:spPr>
        <a:xfrm>
          <a:off x="4615513" y="37803"/>
          <a:ext cx="1285012" cy="128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5513" y="37803"/>
        <a:ext cx="1285012" cy="1285012"/>
      </dsp:txXfrm>
    </dsp:sp>
    <dsp:sp modelId="{9B8FDDEF-4AC9-46F5-B184-429E9EB588E0}">
      <dsp:nvSpPr>
        <dsp:cNvPr id="0" name=""/>
        <dsp:cNvSpPr/>
      </dsp:nvSpPr>
      <dsp:spPr>
        <a:xfrm>
          <a:off x="1587060" y="-50"/>
          <a:ext cx="4824983" cy="4824983"/>
        </a:xfrm>
        <a:prstGeom prst="circularArrow">
          <a:avLst>
            <a:gd name="adj1" fmla="val 5193"/>
            <a:gd name="adj2" fmla="val 335416"/>
            <a:gd name="adj3" fmla="val 21295268"/>
            <a:gd name="adj4" fmla="val 19764464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C9EA6-AFEE-474B-A22D-375051138AA0}">
      <dsp:nvSpPr>
        <dsp:cNvPr id="0" name=""/>
        <dsp:cNvSpPr/>
      </dsp:nvSpPr>
      <dsp:spPr>
        <a:xfrm>
          <a:off x="5393289" y="2431551"/>
          <a:ext cx="1285012" cy="128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 Products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93289" y="2431551"/>
        <a:ext cx="1285012" cy="1285012"/>
      </dsp:txXfrm>
    </dsp:sp>
    <dsp:sp modelId="{196C8E66-26EE-4BFA-B6F0-713B3E71351B}">
      <dsp:nvSpPr>
        <dsp:cNvPr id="0" name=""/>
        <dsp:cNvSpPr/>
      </dsp:nvSpPr>
      <dsp:spPr>
        <a:xfrm>
          <a:off x="1587060" y="-50"/>
          <a:ext cx="4824983" cy="4824983"/>
        </a:xfrm>
        <a:prstGeom prst="circularArrow">
          <a:avLst>
            <a:gd name="adj1" fmla="val 5193"/>
            <a:gd name="adj2" fmla="val 335416"/>
            <a:gd name="adj3" fmla="val 4016798"/>
            <a:gd name="adj4" fmla="val 2251505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0958B-B92F-4345-BC73-15ADE9A11D3A}">
      <dsp:nvSpPr>
        <dsp:cNvPr id="0" name=""/>
        <dsp:cNvSpPr/>
      </dsp:nvSpPr>
      <dsp:spPr>
        <a:xfrm>
          <a:off x="3357045" y="3910968"/>
          <a:ext cx="1285012" cy="128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Fair Competition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7045" y="3910968"/>
        <a:ext cx="1285012" cy="1285012"/>
      </dsp:txXfrm>
    </dsp:sp>
    <dsp:sp modelId="{E7B9B1B3-A298-465B-8F71-8F1422BD53C0}">
      <dsp:nvSpPr>
        <dsp:cNvPr id="0" name=""/>
        <dsp:cNvSpPr/>
      </dsp:nvSpPr>
      <dsp:spPr>
        <a:xfrm>
          <a:off x="1656684" y="-50"/>
          <a:ext cx="4685734" cy="4824983"/>
        </a:xfrm>
        <a:prstGeom prst="circularArrow">
          <a:avLst>
            <a:gd name="adj1" fmla="val 5193"/>
            <a:gd name="adj2" fmla="val 335416"/>
            <a:gd name="adj3" fmla="val 8213079"/>
            <a:gd name="adj4" fmla="val 6447787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AB15C-451C-4564-99A4-4FE1EDC8CA0C}">
      <dsp:nvSpPr>
        <dsp:cNvPr id="0" name=""/>
        <dsp:cNvSpPr/>
      </dsp:nvSpPr>
      <dsp:spPr>
        <a:xfrm>
          <a:off x="1320802" y="2431551"/>
          <a:ext cx="1285012" cy="1285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0802" y="2431551"/>
        <a:ext cx="1285012" cy="1285012"/>
      </dsp:txXfrm>
    </dsp:sp>
    <dsp:sp modelId="{1519E581-377E-4A29-B015-7441296CDCDE}">
      <dsp:nvSpPr>
        <dsp:cNvPr id="0" name=""/>
        <dsp:cNvSpPr/>
      </dsp:nvSpPr>
      <dsp:spPr>
        <a:xfrm>
          <a:off x="1587060" y="-50"/>
          <a:ext cx="4824983" cy="4824983"/>
        </a:xfrm>
        <a:prstGeom prst="circularArrow">
          <a:avLst>
            <a:gd name="adj1" fmla="val 5193"/>
            <a:gd name="adj2" fmla="val 335416"/>
            <a:gd name="adj3" fmla="val 12931800"/>
            <a:gd name="adj4" fmla="val 10769317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E82FB5-A361-4ED8-A010-3F18FA2FD6F5}">
      <dsp:nvSpPr>
        <dsp:cNvPr id="0" name=""/>
        <dsp:cNvSpPr/>
      </dsp:nvSpPr>
      <dsp:spPr>
        <a:xfrm>
          <a:off x="1606714" y="356210"/>
          <a:ext cx="2268740" cy="64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Standardization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6714" y="356210"/>
        <a:ext cx="2268740" cy="648198"/>
      </dsp:txXfrm>
    </dsp:sp>
    <dsp:sp modelId="{7B37EF18-90DA-43B1-AF13-811E4F6A8872}">
      <dsp:nvSpPr>
        <dsp:cNvPr id="0" name=""/>
        <dsp:cNvSpPr/>
      </dsp:nvSpPr>
      <dsp:spPr>
        <a:xfrm>
          <a:off x="1587060" y="-50"/>
          <a:ext cx="4824983" cy="4824983"/>
        </a:xfrm>
        <a:prstGeom prst="circularArrow">
          <a:avLst>
            <a:gd name="adj1" fmla="val 5193"/>
            <a:gd name="adj2" fmla="val 335416"/>
            <a:gd name="adj3" fmla="val 16867780"/>
            <a:gd name="adj4" fmla="val 15229215"/>
            <a:gd name="adj5" fmla="val 605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8D0057-8606-4124-BD90-168B89B4FBDE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A0359C-2027-425D-8D61-DC49F1C3A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1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6913"/>
            <a:ext cx="6192837" cy="34829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9018"/>
            <a:ext cx="5144206" cy="4180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38916" name="Text Box 4" descr="White marble"/>
          <p:cNvSpPr txBox="1">
            <a:spLocks noChangeArrowheads="1"/>
          </p:cNvSpPr>
          <p:nvPr/>
        </p:nvSpPr>
        <p:spPr bwMode="auto">
          <a:xfrm>
            <a:off x="947702" y="4360916"/>
            <a:ext cx="5205871" cy="42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3" tIns="46967" rIns="93933" bIns="46967">
            <a:spAutoFit/>
          </a:bodyPr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kumimoji="1" lang="en-US" altLang="zh-TW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2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5A820B-28B2-4B49-B8A8-6745A2341AEA}" type="slidenum">
              <a:rPr lang="en-GB">
                <a:cs typeface="Arial" panose="020B0604020202020204" pitchFamily="34" charset="0"/>
              </a:rPr>
              <a:pPr/>
              <a:t>19</a:t>
            </a:fld>
            <a:endParaRPr lang="en-GB"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7404"/>
            <a:ext cx="5140960" cy="41817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51" tIns="46225" rIns="92451" bIns="46225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0FD4-2AC6-43F6-93BD-6C04D8CB3768}" type="slidenum">
              <a:rPr lang="nb-NO"/>
              <a:pPr/>
              <a:t>20</a:t>
            </a:fld>
            <a:endParaRPr lang="nb-NO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4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90FD4-2AC6-43F6-93BD-6C04D8CB3768}" type="slidenum">
              <a:rPr lang="nb-NO"/>
              <a:pPr/>
              <a:t>21</a:t>
            </a:fld>
            <a:endParaRPr lang="nb-NO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61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2EF02-C9F4-459F-AD4E-3FE9C70B5EC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" y="749300"/>
            <a:ext cx="6651625" cy="3741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133" y="4743424"/>
            <a:ext cx="5003023" cy="44916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08734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0" y="1041399"/>
            <a:ext cx="10663518" cy="316575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541" y="4453872"/>
            <a:ext cx="1013908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2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176" y="1120183"/>
            <a:ext cx="5096436" cy="505678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682" y="1120183"/>
            <a:ext cx="4840942" cy="505678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54" y="39222"/>
            <a:ext cx="8027146" cy="8199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52" y="1277751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140" y="2101663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1552" y="12777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1552" y="2101663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6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929" y="107078"/>
            <a:ext cx="7708671" cy="833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224" y="1115607"/>
            <a:ext cx="10066951" cy="497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2F93-5CA1-48B7-9749-79AF8A1DE3F4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2C80-20EE-44FE-B639-3053705222B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27"/>
          <p:cNvSpPr/>
          <p:nvPr userDrawn="1"/>
        </p:nvSpPr>
        <p:spPr>
          <a:xfrm>
            <a:off x="11243968" y="-1"/>
            <a:ext cx="96497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28"/>
          <p:cNvSpPr/>
          <p:nvPr userDrawn="1"/>
        </p:nvSpPr>
        <p:spPr>
          <a:xfrm>
            <a:off x="11243253" y="0"/>
            <a:ext cx="945569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/>
          <p:cNvSpPr/>
          <p:nvPr userDrawn="1"/>
        </p:nvSpPr>
        <p:spPr>
          <a:xfrm>
            <a:off x="11024315" y="3589867"/>
            <a:ext cx="116451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66737"/>
            <a:ext cx="1823800" cy="9004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BB2E60D-C885-4701-B46D-C0E7B475A1E2}"/>
              </a:ext>
            </a:extLst>
          </p:cNvPr>
          <p:cNvSpPr/>
          <p:nvPr userDrawn="1"/>
        </p:nvSpPr>
        <p:spPr>
          <a:xfrm>
            <a:off x="0" y="6306671"/>
            <a:ext cx="12192000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Pakistan National Accreditation Council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53" y="5082988"/>
            <a:ext cx="1559878" cy="191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/>
          <a:srcRect b="9524"/>
          <a:stretch/>
        </p:blipFill>
        <p:spPr>
          <a:xfrm>
            <a:off x="10045700" y="0"/>
            <a:ext cx="1206500" cy="10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european-accreditation.org/content/home/home.htm" TargetMode="External"/><Relationship Id="rId7" Type="http://schemas.openxmlformats.org/officeDocument/2006/relationships/hyperlink" Target="http://www.iaf.n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ilac.org/" TargetMode="External"/><Relationship Id="rId10" Type="http://schemas.openxmlformats.org/officeDocument/2006/relationships/hyperlink" Target="http://www.european-accreditation.org/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ladinar.io/hdn/doc/report2018.pdf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aladinar.io/hdn/doc/report2018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0"/>
            <a:ext cx="1221105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05" y="5130356"/>
            <a:ext cx="686879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ATEEQ UR REHMAN MEMEON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Pakistan National Accreditation Council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Science &amp; Technology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Pakistan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-167422"/>
            <a:ext cx="10663518" cy="249630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400" dirty="0" smtClean="0">
                <a:solidFill>
                  <a:srgbClr val="0033CC"/>
                </a:solidFill>
              </a:rPr>
              <a:t>HALAL </a:t>
            </a:r>
            <a:r>
              <a:rPr lang="en-US" sz="5400" dirty="0" smtClean="0">
                <a:solidFill>
                  <a:srgbClr val="0033CC"/>
                </a:solidFill>
              </a:rPr>
              <a:t>Accreditation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 DRIVERS FOR THE HALAL INDUSTRY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9" b="5878"/>
          <a:stretch/>
        </p:blipFill>
        <p:spPr>
          <a:xfrm>
            <a:off x="646549" y="940796"/>
            <a:ext cx="9930465" cy="5351145"/>
          </a:xfrm>
        </p:spPr>
      </p:pic>
    </p:spTree>
    <p:extLst>
      <p:ext uri="{BB962C8B-B14F-4D97-AF65-F5344CB8AC3E}">
        <p14:creationId xmlns:p14="http://schemas.microsoft.com/office/powerpoint/2010/main" val="36019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303" y="155421"/>
            <a:ext cx="9215718" cy="83371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MARKET MAJOR EXPORTERS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563050"/>
              </p:ext>
            </p:extLst>
          </p:nvPr>
        </p:nvGraphicFramePr>
        <p:xfrm>
          <a:off x="433137" y="989139"/>
          <a:ext cx="10138610" cy="4978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8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77" y="1525040"/>
            <a:ext cx="9398289" cy="30333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Exporters are Non-Muslims and Importer are Muslim</a:t>
            </a:r>
          </a:p>
          <a:p>
            <a:r>
              <a:rPr lang="en-US" dirty="0" smtClean="0"/>
              <a:t>Standardization of Halal Industry</a:t>
            </a:r>
          </a:p>
          <a:p>
            <a:r>
              <a:rPr lang="en-US" dirty="0" smtClean="0"/>
              <a:t>Harmonization of Halal standards for all users</a:t>
            </a:r>
          </a:p>
          <a:p>
            <a:r>
              <a:rPr lang="en-US" dirty="0" smtClean="0"/>
              <a:t>Differences in School of thoughts</a:t>
            </a:r>
          </a:p>
          <a:p>
            <a:r>
              <a:rPr lang="en-US" dirty="0" smtClean="0"/>
              <a:t>Role of International Islamic Forums</a:t>
            </a:r>
          </a:p>
          <a:p>
            <a:r>
              <a:rPr lang="en-US" dirty="0" smtClean="0"/>
              <a:t>Role of Government Institution </a:t>
            </a:r>
          </a:p>
          <a:p>
            <a:r>
              <a:rPr lang="en-US" dirty="0" smtClean="0"/>
              <a:t>Role of Muslim Community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3391" y="107078"/>
            <a:ext cx="9470409" cy="833718"/>
          </a:xfrm>
        </p:spPr>
        <p:txBody>
          <a:bodyPr/>
          <a:lstStyle/>
          <a:p>
            <a:r>
              <a:rPr lang="en-US" dirty="0" smtClean="0"/>
              <a:t>REAL CHALLANGES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alal export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36497" y="0"/>
            <a:ext cx="68555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 Halal Market Potential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474909661"/>
              </p:ext>
            </p:extLst>
          </p:nvPr>
        </p:nvGraphicFramePr>
        <p:xfrm>
          <a:off x="2096450" y="1118220"/>
          <a:ext cx="7999104" cy="519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732" y="107078"/>
            <a:ext cx="9539068" cy="833718"/>
          </a:xfrm>
        </p:spPr>
        <p:txBody>
          <a:bodyPr/>
          <a:lstStyle/>
          <a:p>
            <a:r>
              <a:rPr lang="en-US" dirty="0" smtClean="0"/>
              <a:t>Access to Global Market</a:t>
            </a:r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5524971" y="2971271"/>
            <a:ext cx="1118302" cy="1118302"/>
          </a:xfrm>
          <a:custGeom>
            <a:avLst/>
            <a:gdLst>
              <a:gd name="connsiteX0" fmla="*/ 0 w 1118302"/>
              <a:gd name="connsiteY0" fmla="*/ 559151 h 1118302"/>
              <a:gd name="connsiteX1" fmla="*/ 559151 w 1118302"/>
              <a:gd name="connsiteY1" fmla="*/ 0 h 1118302"/>
              <a:gd name="connsiteX2" fmla="*/ 1118302 w 1118302"/>
              <a:gd name="connsiteY2" fmla="*/ 559151 h 1118302"/>
              <a:gd name="connsiteX3" fmla="*/ 559151 w 1118302"/>
              <a:gd name="connsiteY3" fmla="*/ 1118302 h 1118302"/>
              <a:gd name="connsiteX4" fmla="*/ 0 w 1118302"/>
              <a:gd name="connsiteY4" fmla="*/ 559151 h 11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8302" h="1118302">
                <a:moveTo>
                  <a:pt x="0" y="559151"/>
                </a:moveTo>
                <a:cubicBezTo>
                  <a:pt x="0" y="250340"/>
                  <a:pt x="250340" y="0"/>
                  <a:pt x="559151" y="0"/>
                </a:cubicBezTo>
                <a:cubicBezTo>
                  <a:pt x="867962" y="0"/>
                  <a:pt x="1118302" y="250340"/>
                  <a:pt x="1118302" y="559151"/>
                </a:cubicBezTo>
                <a:cubicBezTo>
                  <a:pt x="1118302" y="867962"/>
                  <a:pt x="867962" y="1118302"/>
                  <a:pt x="559151" y="1118302"/>
                </a:cubicBezTo>
                <a:cubicBezTo>
                  <a:pt x="250340" y="1118302"/>
                  <a:pt x="0" y="867962"/>
                  <a:pt x="0" y="559151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902" tIns="187902" rIns="187902" bIns="187902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Market</a:t>
            </a:r>
            <a:endParaRPr lang="en-US" sz="1900" kern="1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4506540" y="1952840"/>
            <a:ext cx="3178923" cy="3155165"/>
            <a:chOff x="4506540" y="1952840"/>
            <a:chExt cx="3178923" cy="3155165"/>
          </a:xfrm>
        </p:grpSpPr>
        <p:sp>
          <p:nvSpPr>
            <p:cNvPr id="45" name="Block Arc 44"/>
            <p:cNvSpPr/>
            <p:nvPr/>
          </p:nvSpPr>
          <p:spPr>
            <a:xfrm>
              <a:off x="4869764" y="2316064"/>
              <a:ext cx="2428716" cy="2428716"/>
            </a:xfrm>
            <a:prstGeom prst="blockArc">
              <a:avLst>
                <a:gd name="adj1" fmla="val 10800000"/>
                <a:gd name="adj2" fmla="val 16200000"/>
                <a:gd name="adj3" fmla="val 464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Block Arc 45"/>
            <p:cNvSpPr/>
            <p:nvPr/>
          </p:nvSpPr>
          <p:spPr>
            <a:xfrm>
              <a:off x="4869764" y="2316064"/>
              <a:ext cx="2428716" cy="2428716"/>
            </a:xfrm>
            <a:prstGeom prst="blockArc">
              <a:avLst>
                <a:gd name="adj1" fmla="val 5400000"/>
                <a:gd name="adj2" fmla="val 10800000"/>
                <a:gd name="adj3" fmla="val 464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Block Arc 46"/>
            <p:cNvSpPr/>
            <p:nvPr/>
          </p:nvSpPr>
          <p:spPr>
            <a:xfrm>
              <a:off x="4869764" y="2316064"/>
              <a:ext cx="2428716" cy="2428716"/>
            </a:xfrm>
            <a:prstGeom prst="blockArc">
              <a:avLst>
                <a:gd name="adj1" fmla="val 0"/>
                <a:gd name="adj2" fmla="val 5400000"/>
                <a:gd name="adj3" fmla="val 464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Block Arc 47"/>
            <p:cNvSpPr/>
            <p:nvPr/>
          </p:nvSpPr>
          <p:spPr>
            <a:xfrm>
              <a:off x="4869764" y="2316064"/>
              <a:ext cx="2428716" cy="2428716"/>
            </a:xfrm>
            <a:prstGeom prst="blockArc">
              <a:avLst>
                <a:gd name="adj1" fmla="val 16200000"/>
                <a:gd name="adj2" fmla="val 0"/>
                <a:gd name="adj3" fmla="val 4641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5692716" y="1952840"/>
              <a:ext cx="782811" cy="782811"/>
            </a:xfrm>
            <a:custGeom>
              <a:avLst/>
              <a:gdLst>
                <a:gd name="connsiteX0" fmla="*/ 0 w 782811"/>
                <a:gd name="connsiteY0" fmla="*/ 391406 h 782811"/>
                <a:gd name="connsiteX1" fmla="*/ 391406 w 782811"/>
                <a:gd name="connsiteY1" fmla="*/ 0 h 782811"/>
                <a:gd name="connsiteX2" fmla="*/ 782812 w 782811"/>
                <a:gd name="connsiteY2" fmla="*/ 391406 h 782811"/>
                <a:gd name="connsiteX3" fmla="*/ 391406 w 782811"/>
                <a:gd name="connsiteY3" fmla="*/ 782812 h 782811"/>
                <a:gd name="connsiteX4" fmla="*/ 0 w 782811"/>
                <a:gd name="connsiteY4" fmla="*/ 391406 h 78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811" h="782811">
                  <a:moveTo>
                    <a:pt x="0" y="391406"/>
                  </a:moveTo>
                  <a:cubicBezTo>
                    <a:pt x="0" y="175238"/>
                    <a:pt x="175238" y="0"/>
                    <a:pt x="391406" y="0"/>
                  </a:cubicBezTo>
                  <a:cubicBezTo>
                    <a:pt x="607574" y="0"/>
                    <a:pt x="782812" y="175238"/>
                    <a:pt x="782812" y="391406"/>
                  </a:cubicBezTo>
                  <a:cubicBezTo>
                    <a:pt x="782812" y="607574"/>
                    <a:pt x="607574" y="782812"/>
                    <a:pt x="391406" y="782812"/>
                  </a:cubicBezTo>
                  <a:cubicBezTo>
                    <a:pt x="175238" y="782812"/>
                    <a:pt x="0" y="607574"/>
                    <a:pt x="0" y="391406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00" tIns="137500" rIns="137500" bIns="1375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800" b="1" kern="1200" dirty="0" smtClean="0">
                  <a:solidFill>
                    <a:schemeClr val="tx1"/>
                  </a:solidFill>
                </a:rPr>
                <a:t>Tax</a:t>
              </a:r>
              <a:endParaRPr lang="en-US" sz="1800" kern="12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55135" y="3111689"/>
              <a:ext cx="830328" cy="837467"/>
            </a:xfrm>
            <a:custGeom>
              <a:avLst/>
              <a:gdLst>
                <a:gd name="connsiteX0" fmla="*/ 0 w 830328"/>
                <a:gd name="connsiteY0" fmla="*/ 418734 h 837467"/>
                <a:gd name="connsiteX1" fmla="*/ 415164 w 830328"/>
                <a:gd name="connsiteY1" fmla="*/ 0 h 837467"/>
                <a:gd name="connsiteX2" fmla="*/ 830328 w 830328"/>
                <a:gd name="connsiteY2" fmla="*/ 418734 h 837467"/>
                <a:gd name="connsiteX3" fmla="*/ 415164 w 830328"/>
                <a:gd name="connsiteY3" fmla="*/ 837468 h 837467"/>
                <a:gd name="connsiteX4" fmla="*/ 0 w 830328"/>
                <a:gd name="connsiteY4" fmla="*/ 418734 h 83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328" h="837467">
                  <a:moveTo>
                    <a:pt x="0" y="418734"/>
                  </a:moveTo>
                  <a:cubicBezTo>
                    <a:pt x="0" y="187474"/>
                    <a:pt x="185875" y="0"/>
                    <a:pt x="415164" y="0"/>
                  </a:cubicBezTo>
                  <a:cubicBezTo>
                    <a:pt x="644453" y="0"/>
                    <a:pt x="830328" y="187474"/>
                    <a:pt x="830328" y="418734"/>
                  </a:cubicBezTo>
                  <a:cubicBezTo>
                    <a:pt x="830328" y="649994"/>
                    <a:pt x="644453" y="837468"/>
                    <a:pt x="415164" y="837468"/>
                  </a:cubicBezTo>
                  <a:cubicBezTo>
                    <a:pt x="185875" y="837468"/>
                    <a:pt x="0" y="649994"/>
                    <a:pt x="0" y="418734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299" tIns="135344" rIns="134299" bIns="13534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Customs</a:t>
              </a:r>
              <a:endParaRPr lang="en-US" sz="1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92716" y="4325194"/>
              <a:ext cx="782811" cy="782811"/>
            </a:xfrm>
            <a:custGeom>
              <a:avLst/>
              <a:gdLst>
                <a:gd name="connsiteX0" fmla="*/ 0 w 782811"/>
                <a:gd name="connsiteY0" fmla="*/ 391406 h 782811"/>
                <a:gd name="connsiteX1" fmla="*/ 391406 w 782811"/>
                <a:gd name="connsiteY1" fmla="*/ 0 h 782811"/>
                <a:gd name="connsiteX2" fmla="*/ 782812 w 782811"/>
                <a:gd name="connsiteY2" fmla="*/ 391406 h 782811"/>
                <a:gd name="connsiteX3" fmla="*/ 391406 w 782811"/>
                <a:gd name="connsiteY3" fmla="*/ 782812 h 782811"/>
                <a:gd name="connsiteX4" fmla="*/ 0 w 782811"/>
                <a:gd name="connsiteY4" fmla="*/ 391406 h 78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811" h="782811">
                  <a:moveTo>
                    <a:pt x="0" y="391406"/>
                  </a:moveTo>
                  <a:cubicBezTo>
                    <a:pt x="0" y="175238"/>
                    <a:pt x="175238" y="0"/>
                    <a:pt x="391406" y="0"/>
                  </a:cubicBezTo>
                  <a:cubicBezTo>
                    <a:pt x="607574" y="0"/>
                    <a:pt x="782812" y="175238"/>
                    <a:pt x="782812" y="391406"/>
                  </a:cubicBezTo>
                  <a:cubicBezTo>
                    <a:pt x="782812" y="607574"/>
                    <a:pt x="607574" y="782812"/>
                    <a:pt x="391406" y="782812"/>
                  </a:cubicBezTo>
                  <a:cubicBezTo>
                    <a:pt x="175238" y="782812"/>
                    <a:pt x="0" y="607574"/>
                    <a:pt x="0" y="391406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00" tIns="137500" rIns="137500" bIns="1375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Tariff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4506540" y="3139017"/>
              <a:ext cx="782811" cy="782811"/>
            </a:xfrm>
            <a:custGeom>
              <a:avLst/>
              <a:gdLst>
                <a:gd name="connsiteX0" fmla="*/ 0 w 782811"/>
                <a:gd name="connsiteY0" fmla="*/ 391406 h 782811"/>
                <a:gd name="connsiteX1" fmla="*/ 391406 w 782811"/>
                <a:gd name="connsiteY1" fmla="*/ 0 h 782811"/>
                <a:gd name="connsiteX2" fmla="*/ 782812 w 782811"/>
                <a:gd name="connsiteY2" fmla="*/ 391406 h 782811"/>
                <a:gd name="connsiteX3" fmla="*/ 391406 w 782811"/>
                <a:gd name="connsiteY3" fmla="*/ 782812 h 782811"/>
                <a:gd name="connsiteX4" fmla="*/ 0 w 782811"/>
                <a:gd name="connsiteY4" fmla="*/ 391406 h 78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811" h="782811">
                  <a:moveTo>
                    <a:pt x="0" y="391406"/>
                  </a:moveTo>
                  <a:cubicBezTo>
                    <a:pt x="0" y="175238"/>
                    <a:pt x="175238" y="0"/>
                    <a:pt x="391406" y="0"/>
                  </a:cubicBezTo>
                  <a:cubicBezTo>
                    <a:pt x="607574" y="0"/>
                    <a:pt x="782812" y="175238"/>
                    <a:pt x="782812" y="391406"/>
                  </a:cubicBezTo>
                  <a:cubicBezTo>
                    <a:pt x="782812" y="607574"/>
                    <a:pt x="607574" y="782812"/>
                    <a:pt x="391406" y="782812"/>
                  </a:cubicBezTo>
                  <a:cubicBezTo>
                    <a:pt x="175238" y="782812"/>
                    <a:pt x="0" y="607574"/>
                    <a:pt x="0" y="391406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340" tIns="127340" rIns="127340" bIns="12734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Competition</a:t>
              </a:r>
              <a:endParaRPr lang="en-US" sz="1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05767" y="940796"/>
            <a:ext cx="4772097" cy="1597688"/>
            <a:chOff x="6905767" y="940796"/>
            <a:chExt cx="4772097" cy="1597688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7626163" y="940796"/>
              <a:ext cx="4051701" cy="8337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3000" dirty="0" smtClean="0">
                  <a:solidFill>
                    <a:srgbClr val="0033CC"/>
                  </a:solidFill>
                </a:rPr>
                <a:t>Tariff Barrier</a:t>
              </a:r>
            </a:p>
          </p:txBody>
        </p:sp>
        <p:cxnSp>
          <p:nvCxnSpPr>
            <p:cNvPr id="41" name="Curved Connector 40"/>
            <p:cNvCxnSpPr/>
            <p:nvPr/>
          </p:nvCxnSpPr>
          <p:spPr>
            <a:xfrm flipV="1">
              <a:off x="6905767" y="1357655"/>
              <a:ext cx="1569493" cy="1180829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-312214" y="3133769"/>
            <a:ext cx="4652203" cy="1506470"/>
            <a:chOff x="-312214" y="3133769"/>
            <a:chExt cx="4652203" cy="1506470"/>
          </a:xfrm>
        </p:grpSpPr>
        <p:sp>
          <p:nvSpPr>
            <p:cNvPr id="39" name="Title 1"/>
            <p:cNvSpPr txBox="1">
              <a:spLocks/>
            </p:cNvSpPr>
            <p:nvPr/>
          </p:nvSpPr>
          <p:spPr>
            <a:xfrm>
              <a:off x="-312214" y="3133769"/>
              <a:ext cx="4051701" cy="8337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sz="3000" dirty="0">
                  <a:solidFill>
                    <a:srgbClr val="0033CC"/>
                  </a:solidFill>
                </a:rPr>
                <a:t>Non-Tariff Barrier</a:t>
              </a:r>
            </a:p>
          </p:txBody>
        </p:sp>
        <p:cxnSp>
          <p:nvCxnSpPr>
            <p:cNvPr id="43" name="Curved Connector 42"/>
            <p:cNvCxnSpPr/>
            <p:nvPr/>
          </p:nvCxnSpPr>
          <p:spPr>
            <a:xfrm rot="10800000">
              <a:off x="3138986" y="3835021"/>
              <a:ext cx="1201003" cy="805218"/>
            </a:xfrm>
            <a:prstGeom prst="curvedConnector3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1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2006220" y="191005"/>
            <a:ext cx="9198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International Requirement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181669" y="965580"/>
            <a:ext cx="8458200" cy="94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20000"/>
              </a:lnSpc>
              <a:spcBef>
                <a:spcPct val="5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GB" sz="3000" b="1" dirty="0"/>
              <a:t>Implementation of WTO agreements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344" y="1993818"/>
            <a:ext cx="513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BB1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Technical Barrier to Trade (TBT)</a:t>
            </a:r>
            <a:endParaRPr lang="en-US" sz="2400" b="1" dirty="0">
              <a:solidFill>
                <a:srgbClr val="BB13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343" y="2619638"/>
            <a:ext cx="6853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B1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Sanitary and Phytosanitary (SPS) Measures</a:t>
            </a:r>
          </a:p>
        </p:txBody>
      </p:sp>
    </p:spTree>
    <p:extLst>
      <p:ext uri="{BB962C8B-B14F-4D97-AF65-F5344CB8AC3E}">
        <p14:creationId xmlns:p14="http://schemas.microsoft.com/office/powerpoint/2010/main" val="39401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538" y="104745"/>
            <a:ext cx="7847463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Why PNAC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466910"/>
            <a:ext cx="10555941" cy="47974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It concerns the application of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en-US" sz="2400" dirty="0"/>
              <a:t> food safety and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n-US" sz="2400" dirty="0"/>
              <a:t> and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en-US" sz="2400" dirty="0"/>
              <a:t> health regulations.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protect human or animal life from risks arising from additives, contaminants, toxins or disease-causing organisms in their food;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to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human life </a:t>
            </a:r>
            <a:r>
              <a:rPr lang="en-US" sz="2400" dirty="0"/>
              <a:t>from plant- or animal-carried diseases;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to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animal </a:t>
            </a:r>
            <a:r>
              <a:rPr lang="en-US" sz="2400" dirty="0"/>
              <a:t>or </a:t>
            </a:r>
            <a:r>
              <a:rPr lang="en-US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life </a:t>
            </a:r>
            <a:r>
              <a:rPr lang="en-US" sz="2400" dirty="0"/>
              <a:t>from pests, diseases, or disease-causing organisms;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to prevent or limit other damage to a country from the entry, establishment or spread of pests.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50627" y="914400"/>
            <a:ext cx="10621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Sanitary and Phytosanitary (SPS) Measures</a:t>
            </a:r>
          </a:p>
        </p:txBody>
      </p:sp>
    </p:spTree>
    <p:extLst>
      <p:ext uri="{BB962C8B-B14F-4D97-AF65-F5344CB8AC3E}">
        <p14:creationId xmlns:p14="http://schemas.microsoft.com/office/powerpoint/2010/main" val="27198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19416"/>
            <a:ext cx="64008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Why PNAC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7" y="1681368"/>
            <a:ext cx="10372298" cy="213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/>
              <a:t>	Adequate and enduring technical competence of the relevant conformity assessment bodies in the exporting Member, so that confidence in the continued reliability of their conformity assessment results can exist; in this regard,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verified compliance, for instance through accreditation</a:t>
            </a:r>
            <a:r>
              <a:rPr lang="en-US" sz="2000" dirty="0"/>
              <a:t>, with relevant guides or recommendations issued by international standardizing bodies shall be taken into account as an indication of adequate technical competence;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58421" y="1088616"/>
            <a:ext cx="1062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Barrier to Trade (TBT) </a:t>
            </a:r>
            <a:r>
              <a:rPr lang="en-US" sz="2000" b="1" dirty="0"/>
              <a:t>Article 6.1.1</a:t>
            </a:r>
            <a:endParaRPr lang="en-US" sz="200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58421" y="3438223"/>
            <a:ext cx="1062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Barrier to Trade (TBT) </a:t>
            </a:r>
            <a:r>
              <a:rPr lang="en-US" sz="2000" b="1" dirty="0" smtClean="0"/>
              <a:t>Article </a:t>
            </a:r>
            <a:r>
              <a:rPr lang="en-US" sz="2000" b="1" dirty="0"/>
              <a:t>9.2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8421" y="4084554"/>
            <a:ext cx="1014142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GB" sz="2000" dirty="0">
                <a:latin typeface="Arial" charset="0"/>
              </a:rPr>
              <a:t>Members shall take such reasonable measures as may be available to them to ensure that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international and regional systems for conformity assessment in which relevant bodies within their territories are members or participants comply with the provisions of Articles 5 and 6.  </a:t>
            </a:r>
            <a:r>
              <a:rPr lang="en-GB" sz="2000" dirty="0">
                <a:latin typeface="Arial" charset="0"/>
              </a:rPr>
              <a:t>In addition, Members shall not take any measures which have the effect of, directly or indirectly, requiring or encouraging such systems to act in a manner inconsistent with any of the provisions of Articles 5 and 6.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000" kern="0" dirty="0"/>
              <a:t/>
            </a:r>
            <a:br>
              <a:rPr lang="en-US" sz="2000" kern="0" dirty="0"/>
            </a:b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568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910" y="769091"/>
            <a:ext cx="10727139" cy="5131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lnSpc>
                <a:spcPct val="2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PNAC				</a:t>
            </a:r>
            <a:r>
              <a:rPr lang="en-US" sz="2400" dirty="0"/>
              <a:t> </a:t>
            </a:r>
            <a:r>
              <a:rPr lang="en-US" sz="2400" b="1" dirty="0" smtClean="0"/>
              <a:t>Established </a:t>
            </a:r>
            <a:r>
              <a:rPr lang="en-US" sz="2400" b="1" dirty="0"/>
              <a:t>1998 (Cabinet Decision) </a:t>
            </a:r>
          </a:p>
          <a:p>
            <a:pPr eaLnBrk="1" hangingPunct="1">
              <a:lnSpc>
                <a:spcPct val="2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PNAC Act  				April 2017</a:t>
            </a:r>
          </a:p>
          <a:p>
            <a:pPr eaLnBrk="1" hangingPunct="1">
              <a:lnSpc>
                <a:spcPct val="2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Functioning under administrative control of Ministry of </a:t>
            </a:r>
            <a:r>
              <a:rPr lang="en-US" sz="2400" b="1" dirty="0" smtClean="0"/>
              <a:t>S </a:t>
            </a:r>
            <a:r>
              <a:rPr lang="en-US" sz="2400" b="1" dirty="0"/>
              <a:t>&amp; </a:t>
            </a:r>
            <a:r>
              <a:rPr lang="en-US" sz="2400" b="1" dirty="0" smtClean="0"/>
              <a:t>T </a:t>
            </a:r>
            <a:endParaRPr lang="en-US" sz="2400" b="1" dirty="0" smtClean="0"/>
          </a:p>
          <a:p>
            <a:pPr>
              <a:lnSpc>
                <a:spcPct val="220000"/>
              </a:lnSpc>
              <a:spcBef>
                <a:spcPct val="5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GB" sz="2400" b="1" dirty="0" smtClean="0"/>
              <a:t>International Acceptability/Mutual </a:t>
            </a:r>
            <a:r>
              <a:rPr lang="en-GB" sz="2400" b="1" dirty="0" smtClean="0"/>
              <a:t>Recognition Arrangement (MRA)</a:t>
            </a:r>
            <a:endParaRPr lang="en-GB" sz="2400" b="1" dirty="0" smtClean="0"/>
          </a:p>
          <a:p>
            <a:pPr algn="just">
              <a:lnSpc>
                <a:spcPct val="220000"/>
              </a:lnSpc>
              <a:spcBef>
                <a:spcPct val="5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en-GB" sz="2400" b="1" dirty="0" smtClean="0"/>
              <a:t>Reduction of Non Tariff barriers </a:t>
            </a:r>
          </a:p>
          <a:p>
            <a:pPr eaLnBrk="1" hangingPunct="1">
              <a:lnSpc>
                <a:spcPct val="22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eaLnBrk="1" hangingPunct="1">
              <a:lnSpc>
                <a:spcPct val="22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5023513" y="0"/>
            <a:ext cx="2878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2490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11439" y="1637358"/>
            <a:ext cx="6237027" cy="3985520"/>
            <a:chOff x="2581033" y="1637358"/>
            <a:chExt cx="6323815" cy="4335920"/>
          </a:xfrm>
        </p:grpSpPr>
        <p:pic>
          <p:nvPicPr>
            <p:cNvPr id="28688" name="Picture 5" descr="MCj043958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033" y="1637358"/>
              <a:ext cx="6323815" cy="433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 Box 6"/>
            <p:cNvSpPr txBox="1">
              <a:spLocks noChangeArrowheads="1"/>
            </p:cNvSpPr>
            <p:nvPr/>
          </p:nvSpPr>
          <p:spPr bwMode="auto">
            <a:xfrm>
              <a:off x="5312075" y="2798149"/>
              <a:ext cx="1348446" cy="82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sz="14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National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sz="14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Quality </a:t>
              </a:r>
            </a:p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sz="1400" b="1" dirty="0">
                  <a:solidFill>
                    <a:srgbClr val="000066"/>
                  </a:solidFill>
                  <a:cs typeface="Arial" panose="020B0604020202020204" pitchFamily="34" charset="0"/>
                </a:rPr>
                <a:t>Infrastructure</a:t>
              </a:r>
            </a:p>
          </p:txBody>
        </p:sp>
        <p:sp>
          <p:nvSpPr>
            <p:cNvPr id="28690" name="Text Box 7"/>
            <p:cNvSpPr txBox="1">
              <a:spLocks noChangeArrowheads="1"/>
            </p:cNvSpPr>
            <p:nvPr/>
          </p:nvSpPr>
          <p:spPr bwMode="auto">
            <a:xfrm>
              <a:off x="7295733" y="2275260"/>
              <a:ext cx="988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Testing</a:t>
              </a:r>
            </a:p>
          </p:txBody>
        </p:sp>
        <p:sp>
          <p:nvSpPr>
            <p:cNvPr id="28691" name="Text Box 8"/>
            <p:cNvSpPr txBox="1">
              <a:spLocks noChangeArrowheads="1"/>
            </p:cNvSpPr>
            <p:nvPr/>
          </p:nvSpPr>
          <p:spPr bwMode="auto">
            <a:xfrm>
              <a:off x="3189271" y="4127672"/>
              <a:ext cx="19159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Standardization</a:t>
              </a:r>
            </a:p>
          </p:txBody>
        </p:sp>
        <p:sp>
          <p:nvSpPr>
            <p:cNvPr id="28692" name="Text Box 9"/>
            <p:cNvSpPr txBox="1">
              <a:spLocks noChangeArrowheads="1"/>
            </p:cNvSpPr>
            <p:nvPr/>
          </p:nvSpPr>
          <p:spPr bwMode="auto">
            <a:xfrm>
              <a:off x="5105180" y="1686722"/>
              <a:ext cx="1287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Metrology</a:t>
              </a:r>
            </a:p>
          </p:txBody>
        </p:sp>
        <p:sp>
          <p:nvSpPr>
            <p:cNvPr id="28693" name="Text Box 10"/>
            <p:cNvSpPr txBox="1">
              <a:spLocks noChangeArrowheads="1"/>
            </p:cNvSpPr>
            <p:nvPr/>
          </p:nvSpPr>
          <p:spPr bwMode="auto">
            <a:xfrm>
              <a:off x="6563852" y="4042112"/>
              <a:ext cx="16988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Accreditation</a:t>
              </a:r>
            </a:p>
          </p:txBody>
        </p:sp>
        <p:sp>
          <p:nvSpPr>
            <p:cNvPr id="28694" name="Text Box 11"/>
            <p:cNvSpPr txBox="1">
              <a:spLocks noChangeArrowheads="1"/>
            </p:cNvSpPr>
            <p:nvPr/>
          </p:nvSpPr>
          <p:spPr bwMode="auto">
            <a:xfrm>
              <a:off x="2892596" y="2513181"/>
              <a:ext cx="1531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Certification</a:t>
              </a:r>
            </a:p>
          </p:txBody>
        </p:sp>
      </p:grpSp>
      <p:sp>
        <p:nvSpPr>
          <p:cNvPr id="28677" name="Text Box 22"/>
          <p:cNvSpPr txBox="1">
            <a:spLocks noChangeArrowheads="1"/>
          </p:cNvSpPr>
          <p:nvPr/>
        </p:nvSpPr>
        <p:spPr bwMode="auto">
          <a:xfrm>
            <a:off x="1910687" y="63752"/>
            <a:ext cx="9332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National Quality Infrastructure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6143" y="1992899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NPSL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8687" y="2606993"/>
            <a:ext cx="126344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PCSIR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Private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7813" y="441144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PNAC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2231" y="456854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PSQCA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6756" y="289585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Private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01720" y="710083"/>
            <a:ext cx="10132189" cy="5618471"/>
            <a:chOff x="1001720" y="710083"/>
            <a:chExt cx="10132189" cy="5618471"/>
          </a:xfrm>
        </p:grpSpPr>
        <p:sp>
          <p:nvSpPr>
            <p:cNvPr id="28678" name="Oval 21"/>
            <p:cNvSpPr>
              <a:spLocks noChangeArrowheads="1"/>
            </p:cNvSpPr>
            <p:nvPr/>
          </p:nvSpPr>
          <p:spPr bwMode="auto">
            <a:xfrm>
              <a:off x="1299728" y="968163"/>
              <a:ext cx="9356745" cy="513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en-US" b="1">
                <a:solidFill>
                  <a:srgbClr val="000066"/>
                </a:solidFill>
              </a:endParaRPr>
            </a:p>
          </p:txBody>
        </p:sp>
        <p:pic>
          <p:nvPicPr>
            <p:cNvPr id="2867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644" y="4678522"/>
              <a:ext cx="1681821" cy="130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7392" r="5882"/>
            <a:stretch>
              <a:fillRect/>
            </a:stretch>
          </p:blipFill>
          <p:spPr bwMode="auto">
            <a:xfrm>
              <a:off x="1001720" y="3558698"/>
              <a:ext cx="847007" cy="106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International Organization for Standardizat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584" y="1875682"/>
              <a:ext cx="956673" cy="949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codex alimentarius commission 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929" y="5129106"/>
              <a:ext cx="1424457" cy="76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162" y="710083"/>
              <a:ext cx="1932193" cy="1143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Image result for oiml logo hd">
              <a:extLst>
                <a:ext uri="{FF2B5EF4-FFF2-40B4-BE49-F238E27FC236}">
                  <a16:creationId xmlns:a16="http://schemas.microsoft.com/office/drawing/2014/main" xmlns="" id="{21C3AED4-F078-4FFB-999B-36B0382B0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118" y="831630"/>
              <a:ext cx="2223257" cy="118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Image result for ilac logo hd">
              <a:extLst>
                <a:ext uri="{FF2B5EF4-FFF2-40B4-BE49-F238E27FC236}">
                  <a16:creationId xmlns:a16="http://schemas.microsoft.com/office/drawing/2014/main" xmlns="" id="{385FC759-D157-4F93-8A44-273042FB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911" y="2246939"/>
              <a:ext cx="1465998" cy="137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Image result for iha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535" y="5332170"/>
              <a:ext cx="1945321" cy="99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68198" y="5476625"/>
              <a:ext cx="1961754" cy="707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8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Halal and Why Halal</a:t>
            </a:r>
          </a:p>
          <a:p>
            <a:r>
              <a:rPr lang="en-US" dirty="0" smtClean="0"/>
              <a:t>Why Halal Certification</a:t>
            </a:r>
          </a:p>
          <a:p>
            <a:r>
              <a:rPr lang="en-US" dirty="0" smtClean="0"/>
              <a:t>Why Halal Accreditation</a:t>
            </a:r>
          </a:p>
          <a:p>
            <a:r>
              <a:rPr lang="en-US" dirty="0" smtClean="0"/>
              <a:t>Global Halal Market</a:t>
            </a:r>
          </a:p>
          <a:p>
            <a:r>
              <a:rPr lang="en-US" dirty="0" smtClean="0"/>
              <a:t>Real Challenges</a:t>
            </a:r>
          </a:p>
          <a:p>
            <a:r>
              <a:rPr lang="en-US" dirty="0" smtClean="0"/>
              <a:t>How to access International Market</a:t>
            </a:r>
          </a:p>
          <a:p>
            <a:r>
              <a:rPr lang="en-US" dirty="0" smtClean="0"/>
              <a:t>Role of PNAC and International Perspective</a:t>
            </a:r>
          </a:p>
          <a:p>
            <a:r>
              <a:rPr lang="en-US" dirty="0" smtClean="0"/>
              <a:t>Role of Government Authorities</a:t>
            </a:r>
          </a:p>
          <a:p>
            <a:r>
              <a:rPr lang="en-US" dirty="0" smtClean="0"/>
              <a:t>Accreditation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0092" y="1337780"/>
            <a:ext cx="8664103" cy="99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>
              <a:buNone/>
              <a:tabLst>
                <a:tab pos="860425" algn="l"/>
                <a:tab pos="1336675" algn="l"/>
              </a:tabLst>
            </a:pPr>
            <a:r>
              <a:rPr lang="nb-N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ILAC:		International Laboratory Accreditation Co-operation:</a:t>
            </a:r>
          </a:p>
          <a:p>
            <a:pPr marL="0" indent="0">
              <a:buNone/>
              <a:tabLst>
                <a:tab pos="860425" algn="l"/>
                <a:tab pos="1336675" algn="l"/>
              </a:tabLst>
            </a:pPr>
            <a:r>
              <a:rPr lang="nb-N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b-NO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http://www.ilac.org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789" y="81451"/>
            <a:ext cx="9648966" cy="611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dirty="0"/>
              <a:t>International Recognition of PNAC</a:t>
            </a:r>
          </a:p>
        </p:txBody>
      </p:sp>
      <p:pic>
        <p:nvPicPr>
          <p:cNvPr id="4" name="Picture 5" descr="EA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21" y="3794393"/>
            <a:ext cx="2107745" cy="54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LA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95" y="1150076"/>
            <a:ext cx="1206997" cy="117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AF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21" y="2569843"/>
            <a:ext cx="1580631" cy="10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b="16248"/>
          <a:stretch/>
        </p:blipFill>
        <p:spPr>
          <a:xfrm>
            <a:off x="8440322" y="4895627"/>
            <a:ext cx="2107745" cy="839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7180CF-D8AE-41E7-BD70-A68D82E2FC41}"/>
              </a:ext>
            </a:extLst>
          </p:cNvPr>
          <p:cNvSpPr/>
          <p:nvPr/>
        </p:nvSpPr>
        <p:spPr>
          <a:xfrm>
            <a:off x="860993" y="25488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860425" algn="l"/>
                <a:tab pos="1336675" algn="l"/>
              </a:tabLst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IAF:		International Accreditation Forum 	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://www.iaf.nu/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3EEC0C-52D4-4B34-B104-6CE4F4211532}"/>
              </a:ext>
            </a:extLst>
          </p:cNvPr>
          <p:cNvSpPr/>
          <p:nvPr/>
        </p:nvSpPr>
        <p:spPr>
          <a:xfrm>
            <a:off x="898187" y="3808562"/>
            <a:ext cx="7360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60425" algn="l"/>
                <a:tab pos="1336675" algn="l"/>
              </a:tabLst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EA:		</a:t>
            </a: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Coopertion for Accreditation  	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://www.european-accreditation.org/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3DC996-6DC7-4EDF-BCE6-5271452D0300}"/>
              </a:ext>
            </a:extLst>
          </p:cNvPr>
          <p:cNvSpPr/>
          <p:nvPr/>
        </p:nvSpPr>
        <p:spPr>
          <a:xfrm>
            <a:off x="830093" y="484721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tabLst>
                <a:tab pos="860425" algn="l"/>
                <a:tab pos="1336675" algn="l"/>
              </a:tabLst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APAC:		</a:t>
            </a:r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Asian </a:t>
            </a: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Accreditation Cooperation	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b-NO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nb-NO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://www.apac-accreditation.org</a:t>
            </a:r>
            <a:endParaRPr lang="en-US" sz="20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5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3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229" y="3765375"/>
            <a:ext cx="3510197" cy="1265894"/>
          </a:xfrm>
          <a:prstGeom prst="rect">
            <a:avLst/>
          </a:prstGeom>
        </p:spPr>
      </p:pic>
      <p:pic>
        <p:nvPicPr>
          <p:cNvPr id="1027" name="Picture 3" descr="Image result for ih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8" y="1199228"/>
            <a:ext cx="3812120" cy="19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843" y="1760005"/>
            <a:ext cx="6911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60425" algn="l"/>
                <a:tab pos="1336675" algn="l"/>
              </a:tabLst>
            </a:pPr>
            <a:r>
              <a:rPr lang="nb-NO" sz="2400" b="1" dirty="0" smtClean="0"/>
              <a:t>IHAF– International Halal Accreditation Forum </a:t>
            </a:r>
          </a:p>
          <a:p>
            <a:pPr>
              <a:tabLst>
                <a:tab pos="860425" algn="l"/>
                <a:tab pos="1336675" algn="l"/>
              </a:tabLst>
            </a:pPr>
            <a:r>
              <a:rPr lang="nb-NO" sz="2400" dirty="0" smtClean="0">
                <a:solidFill>
                  <a:schemeClr val="tx2"/>
                </a:solidFill>
              </a:rPr>
              <a:t>http://ihaf.org.ae/</a:t>
            </a:r>
            <a:endParaRPr lang="nb-NO" sz="2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842" y="3830940"/>
            <a:ext cx="6730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60425" algn="l"/>
                <a:tab pos="1336675" algn="l"/>
                <a:tab pos="1885950" algn="l"/>
              </a:tabLst>
            </a:pPr>
            <a:r>
              <a:rPr lang="en-US" sz="2400" b="1" dirty="0" smtClean="0"/>
              <a:t>SMIIC– The Standards and Metrology Institute for the Islamic Countries </a:t>
            </a:r>
            <a:r>
              <a:rPr lang="en-US" sz="2400" dirty="0" smtClean="0">
                <a:solidFill>
                  <a:schemeClr val="tx2"/>
                </a:solidFill>
              </a:rPr>
              <a:t>https://www.smiic.org/en/smiic</a:t>
            </a:r>
            <a:endParaRPr lang="nb-NO" sz="2400" dirty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053" y="236712"/>
            <a:ext cx="8229600" cy="6111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b-NO" dirty="0"/>
              <a:t>International Recognition of PNAC</a:t>
            </a:r>
          </a:p>
        </p:txBody>
      </p:sp>
    </p:spTree>
    <p:extLst>
      <p:ext uri="{BB962C8B-B14F-4D97-AF65-F5344CB8AC3E}">
        <p14:creationId xmlns:p14="http://schemas.microsoft.com/office/powerpoint/2010/main" val="17314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049" y="122238"/>
            <a:ext cx="10376556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/>
              <a:t>International </a:t>
            </a:r>
            <a:r>
              <a:rPr lang="en-GB" altLang="en-US" dirty="0" smtClean="0"/>
              <a:t>Recognition PNAC</a:t>
            </a:r>
            <a:endParaRPr lang="en-GB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94339" y="1370361"/>
            <a:ext cx="7293816" cy="4117277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GB" sz="2400" dirty="0"/>
              <a:t>	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 Recognition Arrangements (MRA):</a:t>
            </a:r>
          </a:p>
          <a:p>
            <a:pPr lvl="1" eaLnBrk="1" hangingPunct="1">
              <a:defRPr/>
            </a:pPr>
            <a:r>
              <a:rPr lang="en-GB" sz="2400" dirty="0"/>
              <a:t>Calibration laboratories</a:t>
            </a:r>
          </a:p>
          <a:p>
            <a:pPr lvl="1" eaLnBrk="1" hangingPunct="1">
              <a:defRPr/>
            </a:pPr>
            <a:r>
              <a:rPr lang="en-GB" sz="2400" dirty="0"/>
              <a:t>Test laboratories</a:t>
            </a:r>
          </a:p>
          <a:p>
            <a:pPr lvl="1">
              <a:defRPr/>
            </a:pPr>
            <a:r>
              <a:rPr lang="en-GB" sz="2400" dirty="0"/>
              <a:t>Inspection bodies</a:t>
            </a:r>
          </a:p>
          <a:p>
            <a:pPr marL="344487" lvl="1" indent="0">
              <a:buNone/>
              <a:defRPr/>
            </a:pPr>
            <a:r>
              <a:rPr lang="en-GB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Multilateral </a:t>
            </a: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 Arrangements (MLA):</a:t>
            </a:r>
          </a:p>
          <a:p>
            <a:pPr lvl="1" eaLnBrk="1" hangingPunct="1">
              <a:defRPr/>
            </a:pPr>
            <a:r>
              <a:rPr lang="en-GB" sz="2400" dirty="0"/>
              <a:t>Certification bodies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Products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Quality management systems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GB" sz="2400" dirty="0"/>
              <a:t>Environment management systems</a:t>
            </a:r>
          </a:p>
          <a:p>
            <a:pPr lvl="2" eaLnBrk="1" hangingPunct="1">
              <a:defRPr/>
            </a:pPr>
            <a:endParaRPr lang="en-GB" sz="24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G:\5-iStock_0000065216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21" y="1947009"/>
            <a:ext cx="3614184" cy="26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47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155" name="Group 3"/>
          <p:cNvGrpSpPr>
            <a:grpSpLocks/>
          </p:cNvGrpSpPr>
          <p:nvPr/>
        </p:nvGrpSpPr>
        <p:grpSpPr bwMode="auto">
          <a:xfrm>
            <a:off x="818513" y="1023909"/>
            <a:ext cx="3734825" cy="5185365"/>
            <a:chOff x="520" y="936"/>
            <a:chExt cx="2193" cy="31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561156" name="Oval 4"/>
            <p:cNvSpPr>
              <a:spLocks noChangeArrowheads="1"/>
            </p:cNvSpPr>
            <p:nvPr/>
          </p:nvSpPr>
          <p:spPr bwMode="auto">
            <a:xfrm>
              <a:off x="520" y="936"/>
              <a:ext cx="1027" cy="102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 type="none" w="sm" len="med"/>
              <a:tailEnd type="none" w="sm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29" tIns="45714" rIns="91429" bIns="45714" anchor="ctr"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kumimoji="1" lang="en-US" altLang="zh-TW" sz="2600">
                  <a:ea typeface="新細明體" charset="-120"/>
                </a:rPr>
                <a:t>Producer</a:t>
              </a:r>
              <a:endParaRPr kumimoji="1" lang="en-US" altLang="zh-TW" sz="3200">
                <a:ea typeface="新細明體" charset="-120"/>
              </a:endParaRPr>
            </a:p>
          </p:txBody>
        </p:sp>
        <p:sp>
          <p:nvSpPr>
            <p:cNvPr id="561157" name="Oval 5"/>
            <p:cNvSpPr>
              <a:spLocks noChangeArrowheads="1"/>
            </p:cNvSpPr>
            <p:nvPr/>
          </p:nvSpPr>
          <p:spPr bwMode="auto">
            <a:xfrm>
              <a:off x="1686" y="2036"/>
              <a:ext cx="1027" cy="102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 type="none" w="sm" len="med"/>
              <a:tailEnd type="none" w="sm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29" tIns="45714" rIns="91429" bIns="45714" anchor="ctr"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kumimoji="1" lang="en-US" altLang="zh-TW" sz="2600">
                  <a:ea typeface="新細明體" charset="-120"/>
                </a:rPr>
                <a:t>Regulator</a:t>
              </a:r>
              <a:endParaRPr kumimoji="1" lang="en-US" altLang="zh-TW" sz="3200">
                <a:ea typeface="新細明體" charset="-120"/>
              </a:endParaRPr>
            </a:p>
          </p:txBody>
        </p:sp>
        <p:sp>
          <p:nvSpPr>
            <p:cNvPr id="561158" name="Oval 6"/>
            <p:cNvSpPr>
              <a:spLocks noChangeArrowheads="1"/>
            </p:cNvSpPr>
            <p:nvPr/>
          </p:nvSpPr>
          <p:spPr bwMode="auto">
            <a:xfrm>
              <a:off x="520" y="3105"/>
              <a:ext cx="1027" cy="102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 type="none" w="sm" len="med"/>
              <a:tailEnd type="none" w="sm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1429" tIns="45714" rIns="91429" bIns="45714" anchor="ctr"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kumimoji="1" lang="en-US" altLang="zh-TW" sz="2600">
                  <a:ea typeface="新細明體" charset="-120"/>
                </a:rPr>
                <a:t>Consumer</a:t>
              </a:r>
              <a:endParaRPr kumimoji="1" lang="en-US" altLang="zh-TW" sz="3200">
                <a:ea typeface="新細明體" charset="-120"/>
              </a:endParaRPr>
            </a:p>
          </p:txBody>
        </p:sp>
        <p:cxnSp>
          <p:nvCxnSpPr>
            <p:cNvPr id="561159" name="AutoShape 7"/>
            <p:cNvCxnSpPr>
              <a:cxnSpLocks noChangeShapeType="1"/>
              <a:stCxn id="561156" idx="5"/>
              <a:endCxn id="561157" idx="1"/>
            </p:cNvCxnSpPr>
            <p:nvPr/>
          </p:nvCxnSpPr>
          <p:spPr bwMode="auto">
            <a:xfrm>
              <a:off x="1397" y="1813"/>
              <a:ext cx="439" cy="373"/>
            </a:xfrm>
            <a:prstGeom prst="straightConnector1">
              <a:avLst/>
            </a:prstGeom>
            <a:grpFill/>
            <a:ln>
              <a:headEnd type="none" w="sm" len="med"/>
              <a:tailEnd type="none" w="sm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1160" name="AutoShape 8"/>
            <p:cNvCxnSpPr>
              <a:cxnSpLocks noChangeShapeType="1"/>
              <a:stCxn id="561157" idx="3"/>
              <a:endCxn id="561158" idx="7"/>
            </p:cNvCxnSpPr>
            <p:nvPr/>
          </p:nvCxnSpPr>
          <p:spPr bwMode="auto">
            <a:xfrm flipH="1">
              <a:off x="1397" y="2913"/>
              <a:ext cx="439" cy="342"/>
            </a:xfrm>
            <a:prstGeom prst="straightConnector1">
              <a:avLst/>
            </a:prstGeom>
            <a:grpFill/>
            <a:ln>
              <a:headEnd type="none" w="sm" len="med"/>
              <a:tailEnd type="none" w="sm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1161" name="AutoShape 9"/>
            <p:cNvCxnSpPr>
              <a:cxnSpLocks noChangeShapeType="1"/>
              <a:stCxn id="561156" idx="4"/>
              <a:endCxn id="561158" idx="0"/>
            </p:cNvCxnSpPr>
            <p:nvPr/>
          </p:nvCxnSpPr>
          <p:spPr bwMode="auto">
            <a:xfrm>
              <a:off x="1034" y="1963"/>
              <a:ext cx="0" cy="1142"/>
            </a:xfrm>
            <a:prstGeom prst="straightConnector1">
              <a:avLst/>
            </a:prstGeom>
            <a:grpFill/>
            <a:ln>
              <a:headEnd type="none" w="sm" len="med"/>
              <a:tailEnd type="none" w="sm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1162" name="Group 10"/>
          <p:cNvGrpSpPr>
            <a:grpSpLocks/>
          </p:cNvGrpSpPr>
          <p:nvPr/>
        </p:nvGrpSpPr>
        <p:grpSpPr bwMode="auto">
          <a:xfrm>
            <a:off x="4907902" y="2743200"/>
            <a:ext cx="5760098" cy="1646238"/>
            <a:chOff x="2708" y="1963"/>
            <a:chExt cx="2936" cy="1243"/>
          </a:xfrm>
        </p:grpSpPr>
        <p:sp>
          <p:nvSpPr>
            <p:cNvPr id="561163" name="Line 11"/>
            <p:cNvSpPr>
              <a:spLocks noChangeShapeType="1"/>
            </p:cNvSpPr>
            <p:nvPr/>
          </p:nvSpPr>
          <p:spPr bwMode="auto">
            <a:xfrm>
              <a:off x="2708" y="3161"/>
              <a:ext cx="29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4" name="Text Box 12"/>
            <p:cNvSpPr txBox="1">
              <a:spLocks noChangeArrowheads="1"/>
            </p:cNvSpPr>
            <p:nvPr/>
          </p:nvSpPr>
          <p:spPr bwMode="auto">
            <a:xfrm>
              <a:off x="2871" y="1963"/>
              <a:ext cx="2761" cy="1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9" tIns="45714" rIns="91429" bIns="45714" anchor="ctr">
              <a:spAutoFit/>
            </a:bodyPr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ea typeface="新細明體" charset="-120"/>
                </a:rPr>
                <a:t> reliable testing, certification and</a:t>
              </a:r>
              <a:br>
                <a:rPr kumimoji="1" lang="en-US" altLang="zh-TW" sz="2000" dirty="0">
                  <a:ea typeface="新細明體" charset="-120"/>
                </a:rPr>
              </a:br>
              <a:r>
                <a:rPr kumimoji="1" lang="en-US" altLang="zh-TW" sz="2000" dirty="0">
                  <a:ea typeface="新細明體" charset="-120"/>
                </a:rPr>
                <a:t>   inspection results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ea typeface="新細明體" charset="-120"/>
                </a:rPr>
                <a:t> reduce cost of market surveillance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ea typeface="新細明體" charset="-120"/>
                </a:rPr>
                <a:t> de-regulation tool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ea typeface="新細明體" charset="-120"/>
                </a:rPr>
                <a:t> increase transparency</a:t>
              </a:r>
            </a:p>
          </p:txBody>
        </p:sp>
      </p:grpSp>
      <p:grpSp>
        <p:nvGrpSpPr>
          <p:cNvPr id="561165" name="Group 13"/>
          <p:cNvGrpSpPr>
            <a:grpSpLocks/>
          </p:cNvGrpSpPr>
          <p:nvPr/>
        </p:nvGrpSpPr>
        <p:grpSpPr bwMode="auto">
          <a:xfrm>
            <a:off x="4907902" y="878486"/>
            <a:ext cx="5760098" cy="1723143"/>
            <a:chOff x="2588" y="673"/>
            <a:chExt cx="3056" cy="1351"/>
          </a:xfrm>
        </p:grpSpPr>
        <p:sp>
          <p:nvSpPr>
            <p:cNvPr id="561166" name="Line 14"/>
            <p:cNvSpPr>
              <a:spLocks noChangeShapeType="1"/>
            </p:cNvSpPr>
            <p:nvPr/>
          </p:nvSpPr>
          <p:spPr bwMode="auto">
            <a:xfrm>
              <a:off x="2588" y="2011"/>
              <a:ext cx="3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7" name="Text Box 15"/>
            <p:cNvSpPr txBox="1">
              <a:spLocks noChangeArrowheads="1"/>
            </p:cNvSpPr>
            <p:nvPr/>
          </p:nvSpPr>
          <p:spPr bwMode="auto">
            <a:xfrm>
              <a:off x="2734" y="673"/>
              <a:ext cx="2879" cy="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 anchor="ctr">
              <a:spAutoFit/>
            </a:bodyPr>
            <a:lstStyle>
              <a:lvl1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 demonstration of conformity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 marketing tool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 overcome technical barrier to </a:t>
              </a:r>
              <a:r>
                <a:rPr kumimoji="1" lang="en-US" altLang="zh-TW" sz="2000" dirty="0" smtClean="0">
                  <a:latin typeface="Arial" panose="020B0604020202020204" pitchFamily="34" charset="0"/>
                  <a:ea typeface="新細明體" charset="-120"/>
                </a:rPr>
                <a:t>trade</a:t>
              </a:r>
              <a:endParaRPr kumimoji="1" lang="en-US" altLang="zh-TW" sz="2000" dirty="0">
                <a:latin typeface="Arial" panose="020B0604020202020204" pitchFamily="34" charset="0"/>
                <a:ea typeface="新細明體" charset="-120"/>
              </a:endParaRP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 reduce product liability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 increase confidence</a:t>
              </a:r>
            </a:p>
          </p:txBody>
        </p:sp>
      </p:grpSp>
      <p:grpSp>
        <p:nvGrpSpPr>
          <p:cNvPr id="561168" name="Group 16"/>
          <p:cNvGrpSpPr>
            <a:grpSpLocks/>
          </p:cNvGrpSpPr>
          <p:nvPr/>
        </p:nvGrpSpPr>
        <p:grpSpPr bwMode="auto">
          <a:xfrm>
            <a:off x="4907902" y="4549775"/>
            <a:ext cx="5760098" cy="1552575"/>
            <a:chOff x="2665" y="3192"/>
            <a:chExt cx="3095" cy="978"/>
          </a:xfrm>
        </p:grpSpPr>
        <p:sp>
          <p:nvSpPr>
            <p:cNvPr id="561169" name="Text Box 17"/>
            <p:cNvSpPr txBox="1">
              <a:spLocks noChangeArrowheads="1"/>
            </p:cNvSpPr>
            <p:nvPr/>
          </p:nvSpPr>
          <p:spPr bwMode="auto">
            <a:xfrm>
              <a:off x="2816" y="3192"/>
              <a:ext cx="2931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4" rIns="91429" bIns="45714" anchor="ctr">
              <a:spAutoFit/>
            </a:bodyPr>
            <a:lstStyle>
              <a:lvl1pPr marL="292100" indent="-292100"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82600"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reduce risk of non-conforming product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source of reliable service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mark of quality</a:t>
              </a:r>
            </a:p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kumimoji="1" lang="en-US" altLang="zh-TW" sz="2000" dirty="0">
                  <a:latin typeface="Arial" panose="020B0604020202020204" pitchFamily="34" charset="0"/>
                  <a:ea typeface="新細明體" charset="-120"/>
                </a:rPr>
                <a:t>more variety of products</a:t>
              </a:r>
            </a:p>
          </p:txBody>
        </p:sp>
        <p:sp>
          <p:nvSpPr>
            <p:cNvPr id="561170" name="Line 18"/>
            <p:cNvSpPr>
              <a:spLocks noChangeShapeType="1"/>
            </p:cNvSpPr>
            <p:nvPr/>
          </p:nvSpPr>
          <p:spPr bwMode="auto">
            <a:xfrm>
              <a:off x="2665" y="4170"/>
              <a:ext cx="30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24333" y="136848"/>
            <a:ext cx="9309724" cy="6365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3200" dirty="0" smtClean="0"/>
              <a:t>Benefits of PNAC International Recognition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52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82564"/>
            <a:ext cx="6400800" cy="7318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/>
              <a:t>What we do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1"/>
            <a:ext cx="10153650" cy="54613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Accreditation Schemes: 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/>
            <a:r>
              <a:rPr lang="en-US" dirty="0"/>
              <a:t>Laboratories (</a:t>
            </a:r>
            <a:r>
              <a:rPr lang="en-US" b="1" dirty="0"/>
              <a:t>ISO/IEC 17025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Certification Bodies (</a:t>
            </a:r>
            <a:r>
              <a:rPr lang="en-US" b="1" dirty="0"/>
              <a:t>ISO/IEC 17021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Inspection Bodies (</a:t>
            </a:r>
            <a:r>
              <a:rPr lang="en-US" b="1" dirty="0"/>
              <a:t>ISO/IEC 17020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Medical Laboratories (</a:t>
            </a:r>
            <a:r>
              <a:rPr lang="en-US" b="1" dirty="0"/>
              <a:t>ISO 15189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Halal Certification Bodies (</a:t>
            </a:r>
            <a:r>
              <a:rPr lang="en-US" b="1" dirty="0"/>
              <a:t>PS 4992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Proficiency Testing (</a:t>
            </a:r>
            <a:r>
              <a:rPr lang="en-US" b="1" dirty="0"/>
              <a:t>ISO/IEC 17043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Product Certification (</a:t>
            </a:r>
            <a:r>
              <a:rPr lang="en-US" b="1" dirty="0"/>
              <a:t>ISO/IEC 17065</a:t>
            </a:r>
            <a:r>
              <a:rPr lang="en-US" dirty="0"/>
              <a:t>)</a:t>
            </a:r>
          </a:p>
          <a:p>
            <a:pPr algn="just" eaLnBrk="1" hangingPunct="1"/>
            <a:r>
              <a:rPr lang="en-US" dirty="0"/>
              <a:t>Personnel Certification (</a:t>
            </a:r>
            <a:r>
              <a:rPr lang="en-US" b="1" dirty="0"/>
              <a:t>ISO/IEC 17024</a:t>
            </a:r>
            <a:r>
              <a:rPr lang="en-US" dirty="0"/>
              <a:t>)</a:t>
            </a:r>
          </a:p>
          <a:p>
            <a:pPr algn="just" eaLnBrk="1" hangingPunct="1"/>
            <a:endParaRPr lang="en-US" sz="3200" dirty="0"/>
          </a:p>
          <a:p>
            <a:pPr algn="just" eaLnBrk="1" hangingPunct="1"/>
            <a:endParaRPr lang="en-US" sz="3200" dirty="0">
              <a:solidFill>
                <a:srgbClr val="0033CC"/>
              </a:solidFill>
            </a:endParaRPr>
          </a:p>
          <a:p>
            <a:pPr algn="just" eaLnBrk="1" hangingPunct="1"/>
            <a:endParaRPr lang="en-US" sz="3200" dirty="0">
              <a:solidFill>
                <a:srgbClr val="0033CC"/>
              </a:solidFill>
            </a:endParaRPr>
          </a:p>
          <a:p>
            <a:pPr algn="just" eaLnBrk="1" hangingPunct="1"/>
            <a:endParaRPr lang="en-US" sz="3200" dirty="0">
              <a:solidFill>
                <a:srgbClr val="0033CC"/>
              </a:solidFill>
            </a:endParaRPr>
          </a:p>
          <a:p>
            <a:pPr algn="just" eaLnBrk="1" hangingPunct="1"/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66473" y="148384"/>
            <a:ext cx="64008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What has been done so far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57250" y="830176"/>
            <a:ext cx="9842595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CABs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Accredited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&amp; Laboratories 			     	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Bodies (CB)	    		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Bodies (IB) 	    		     	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Labs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			 	10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Halal CBs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			    	07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Providers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	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Certification 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	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 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	01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3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26" y="164892"/>
            <a:ext cx="8884693" cy="8177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Federal Government Authority</a:t>
            </a:r>
            <a:endParaRPr lang="en-US" sz="4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4572" y="1777583"/>
            <a:ext cx="9728681" cy="3853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tx1"/>
                </a:solidFill>
              </a:rPr>
              <a:t>Ministry of Commerce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Issued SRO related to import halal product with traceable halal logo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tx1"/>
                </a:solidFill>
              </a:rPr>
              <a:t>Pakistan Halal Authority (PHA)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</a:rPr>
              <a:t>Import and export of Halal Products.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885" y="0"/>
            <a:ext cx="10238281" cy="8598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Provincial Government Authorities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924" y="1447800"/>
            <a:ext cx="9141619" cy="19812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KPK Food and Halal Development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Punjab Halal Development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Sindh Food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Baluchistan </a:t>
            </a:r>
            <a:r>
              <a:rPr lang="en-US" sz="2800" dirty="0">
                <a:solidFill>
                  <a:schemeClr val="tx1"/>
                </a:solidFill>
              </a:rPr>
              <a:t>Food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72070" y="243868"/>
            <a:ext cx="8043531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Standard Development Council (PSQCA)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59563"/>
              </p:ext>
            </p:extLst>
          </p:nvPr>
        </p:nvGraphicFramePr>
        <p:xfrm>
          <a:off x="1" y="988154"/>
          <a:ext cx="10658901" cy="4983826"/>
        </p:xfrm>
        <a:graphic>
          <a:graphicData uri="http://schemas.openxmlformats.org/drawingml/2006/table">
            <a:tbl>
              <a:tblPr/>
              <a:tblGrid>
                <a:gridCol w="743644">
                  <a:extLst>
                    <a:ext uri="{9D8B030D-6E8A-4147-A177-3AD203B41FA5}">
                      <a16:colId xmlns:a16="http://schemas.microsoft.com/office/drawing/2014/main" xmlns="" val="1349638988"/>
                    </a:ext>
                  </a:extLst>
                </a:gridCol>
                <a:gridCol w="1652543">
                  <a:extLst>
                    <a:ext uri="{9D8B030D-6E8A-4147-A177-3AD203B41FA5}">
                      <a16:colId xmlns:a16="http://schemas.microsoft.com/office/drawing/2014/main" xmlns="" val="3315105989"/>
                    </a:ext>
                  </a:extLst>
                </a:gridCol>
                <a:gridCol w="8262714">
                  <a:extLst>
                    <a:ext uri="{9D8B030D-6E8A-4147-A177-3AD203B41FA5}">
                      <a16:colId xmlns:a16="http://schemas.microsoft.com/office/drawing/2014/main" xmlns="" val="1863284409"/>
                    </a:ext>
                  </a:extLst>
                </a:gridCol>
              </a:tblGrid>
              <a:tr h="85845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1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PS: 3733-2016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 for Halaal Food Management System Requirements for any organization in the Food chain 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4313267"/>
                  </a:ext>
                </a:extLst>
              </a:tr>
              <a:tr h="581902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2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PS: 5319: 2014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 for General Guidelines for Halaal Cosmetics and Personal Care Products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1958895"/>
                  </a:ext>
                </a:extLst>
              </a:tr>
              <a:tr h="720176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3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PS:4992-2016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 for conformity assessment – Requirements for bodies providing  Halaal Certification Services 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5847017"/>
                  </a:ext>
                </a:extLst>
              </a:tr>
              <a:tr h="85845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4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PS: 5241-2013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 General Requirements for the Accreditation Body Accrediting  Halaal Certification Bodies 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0864960"/>
                  </a:ext>
                </a:extLst>
              </a:tr>
              <a:tr h="305355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5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PS: 247-2013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 Edible Halaal Gelatin 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6343709"/>
                  </a:ext>
                </a:extLst>
              </a:tr>
              <a:tr h="720176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6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PS: 5401-2017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 – Principles for food import and export inspection and certification 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9522260"/>
                  </a:ext>
                </a:extLst>
              </a:tr>
              <a:tr h="85845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7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33333"/>
                          </a:solidFill>
                          <a:effectLst/>
                        </a:rPr>
                        <a:t>PS:5400-2017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3333"/>
                          </a:solidFill>
                          <a:effectLst/>
                        </a:rPr>
                        <a:t>Pakistan Standard- Guidelines for the exchange of information between countries on rejection of imported food </a:t>
                      </a:r>
                    </a:p>
                  </a:txBody>
                  <a:tcPr marL="13431" marR="3358" marT="13431" marB="13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697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1" y="381000"/>
            <a:ext cx="5714999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Requirements for Halal Accreditation and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00200"/>
            <a:ext cx="9218929" cy="2971800"/>
          </a:xfrm>
        </p:spPr>
        <p:txBody>
          <a:bodyPr>
            <a:noAutofit/>
          </a:bodyPr>
          <a:lstStyle/>
          <a:p>
            <a:r>
              <a:rPr lang="en-US" sz="2400" dirty="0"/>
              <a:t>PS: </a:t>
            </a:r>
            <a:r>
              <a:rPr lang="en-US" sz="2400" dirty="0" smtClean="0"/>
              <a:t>4992 (For Certification Bodies) </a:t>
            </a:r>
            <a:endParaRPr lang="en-US" sz="2400" dirty="0"/>
          </a:p>
          <a:p>
            <a:r>
              <a:rPr lang="en-US" sz="2400" dirty="0"/>
              <a:t>PNAC’s specific requirements for HCBs Part I, II &amp; III</a:t>
            </a:r>
          </a:p>
          <a:p>
            <a:r>
              <a:rPr lang="en-US" sz="2400" dirty="0"/>
              <a:t>PS: </a:t>
            </a:r>
            <a:r>
              <a:rPr lang="en-US" sz="2400" dirty="0" smtClean="0"/>
              <a:t>3733 (for Organization /  Traders / Manufacturers)</a:t>
            </a:r>
          </a:p>
          <a:p>
            <a:r>
              <a:rPr lang="en-US" sz="2400" dirty="0" smtClean="0"/>
              <a:t>SMIIC– The Standards </a:t>
            </a:r>
            <a:r>
              <a:rPr lang="en-US" sz="2400" dirty="0"/>
              <a:t>and Metrology Institute for the Islamic </a:t>
            </a:r>
            <a:r>
              <a:rPr lang="en-US" sz="2400" dirty="0" smtClean="0"/>
              <a:t>Countries</a:t>
            </a:r>
          </a:p>
          <a:p>
            <a:r>
              <a:rPr lang="en-US" sz="2400" dirty="0" smtClean="0"/>
              <a:t>OIC guidelines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304800"/>
            <a:ext cx="7696200" cy="762000"/>
          </a:xfrm>
        </p:spPr>
        <p:txBody>
          <a:bodyPr/>
          <a:lstStyle/>
          <a:p>
            <a:pPr defTabSz="1019175"/>
            <a:r>
              <a:rPr lang="en-GB" sz="3600" dirty="0">
                <a:solidFill>
                  <a:srgbClr val="7030A0"/>
                </a:solidFill>
              </a:rPr>
              <a:t>Halal Accreditation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1371600"/>
            <a:ext cx="105334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79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71F868-4D1A-45A3-B045-A369C0831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077218"/>
            <a:ext cx="11545626" cy="5200752"/>
          </a:xfrm>
        </p:spPr>
        <p:txBody>
          <a:bodyPr>
            <a:noAutofit/>
          </a:bodyPr>
          <a:lstStyle/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With the objectives </a:t>
            </a:r>
            <a:endParaRPr lang="en-US" sz="2800" dirty="0"/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To spread awareness across country;</a:t>
            </a:r>
          </a:p>
          <a:p>
            <a:pPr marL="1371600" lvl="2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What is Halal Accreditation and its importance?</a:t>
            </a:r>
          </a:p>
          <a:p>
            <a:pPr marL="1371600" lvl="2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Why we need Halal Accreditation in our country? </a:t>
            </a:r>
          </a:p>
          <a:p>
            <a:pPr marL="1371600" lvl="2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Benefits to stakeholders.</a:t>
            </a:r>
          </a:p>
          <a:p>
            <a:pPr marL="1371600" lvl="2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To provide training on Halal Accreditation standards and international practices.</a:t>
            </a:r>
          </a:p>
          <a:p>
            <a:pPr marL="1371600" lvl="2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To train a pool of accessors / expert.</a:t>
            </a:r>
          </a:p>
          <a:p>
            <a:pPr marL="1371600" lvl="2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To encourage certification bodies toward Halal Accreditation as HCB.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8228" y="0"/>
            <a:ext cx="9677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PNAC Awareness Project on </a:t>
            </a:r>
          </a:p>
          <a:p>
            <a:pPr lvl="1"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Halal Accreditation</a:t>
            </a:r>
            <a:endParaRPr lang="en-US" sz="3200" b="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4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" y="1198634"/>
            <a:ext cx="10495128" cy="50548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462030" y="2946931"/>
            <a:ext cx="2583132" cy="1590952"/>
            <a:chOff x="8525815" y="3181084"/>
            <a:chExt cx="3000778" cy="1764399"/>
          </a:xfrm>
        </p:grpSpPr>
        <p:sp>
          <p:nvSpPr>
            <p:cNvPr id="33" name="Rounded Rectangle 32"/>
            <p:cNvSpPr/>
            <p:nvPr/>
          </p:nvSpPr>
          <p:spPr>
            <a:xfrm>
              <a:off x="8525815" y="3412898"/>
              <a:ext cx="3000778" cy="15325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37938" y="3181084"/>
              <a:ext cx="2125014" cy="347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56386" y="4752029"/>
            <a:ext cx="2583132" cy="1512293"/>
            <a:chOff x="8525815" y="3268317"/>
            <a:chExt cx="3000778" cy="1677164"/>
          </a:xfrm>
        </p:grpSpPr>
        <p:sp>
          <p:nvSpPr>
            <p:cNvPr id="31" name="Rounded Rectangle 30"/>
            <p:cNvSpPr/>
            <p:nvPr/>
          </p:nvSpPr>
          <p:spPr>
            <a:xfrm>
              <a:off x="8525815" y="3412898"/>
              <a:ext cx="3000778" cy="153258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63696" y="3268317"/>
              <a:ext cx="2125014" cy="347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78246" y="1146863"/>
            <a:ext cx="2710626" cy="1733842"/>
            <a:chOff x="8525813" y="2949178"/>
            <a:chExt cx="3000777" cy="1922871"/>
          </a:xfrm>
        </p:grpSpPr>
        <p:sp>
          <p:nvSpPr>
            <p:cNvPr id="29" name="Rounded Rectangle 28"/>
            <p:cNvSpPr/>
            <p:nvPr/>
          </p:nvSpPr>
          <p:spPr>
            <a:xfrm>
              <a:off x="8525813" y="3412905"/>
              <a:ext cx="3000777" cy="14591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37938" y="2949178"/>
              <a:ext cx="2125014" cy="57859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518" y="2944994"/>
            <a:ext cx="2718025" cy="1373050"/>
            <a:chOff x="8525815" y="3181084"/>
            <a:chExt cx="3000778" cy="1764399"/>
          </a:xfrm>
        </p:grpSpPr>
        <p:sp>
          <p:nvSpPr>
            <p:cNvPr id="27" name="Rounded Rectangle 26"/>
            <p:cNvSpPr/>
            <p:nvPr/>
          </p:nvSpPr>
          <p:spPr>
            <a:xfrm>
              <a:off x="8525815" y="3412898"/>
              <a:ext cx="3000778" cy="15325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937938" y="3181084"/>
              <a:ext cx="2125014" cy="34772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45672" y="1756241"/>
            <a:ext cx="2915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</a:rPr>
              <a:t>Swat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</a:rPr>
              <a:t>Haripur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</a:rPr>
              <a:t>Peshawar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solidFill>
                  <a:srgbClr val="FF0000"/>
                </a:solidFill>
              </a:rPr>
              <a:t>Mardan</a:t>
            </a:r>
            <a:endParaRPr lang="en-US" sz="15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7880" y="2933380"/>
            <a:ext cx="1829256" cy="333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PUNJAB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5742" y="4764605"/>
            <a:ext cx="1829256" cy="333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SINDH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95663" y="1233803"/>
            <a:ext cx="1829256" cy="36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KPK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15544" y="2925512"/>
            <a:ext cx="195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BALOCHISTAN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62031" y="3242996"/>
            <a:ext cx="2577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Islamabad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Lahore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Faisalabad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Lahore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Multan,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6413" y="5137611"/>
            <a:ext cx="310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Karachi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rgbClr val="FF0000"/>
                </a:solidFill>
              </a:rPr>
              <a:t>Sukkhar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Hyderabad</a:t>
            </a: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517" y="3487047"/>
            <a:ext cx="271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399FF"/>
                </a:solidFill>
              </a:rPr>
              <a:t>Quetta    </a:t>
            </a:r>
          </a:p>
          <a:p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96246" y="1058912"/>
            <a:ext cx="2819372" cy="964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6383" y="1359869"/>
            <a:ext cx="29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 smtClean="0">
                <a:solidFill>
                  <a:schemeClr val="accent6"/>
                </a:solidFill>
              </a:rPr>
              <a:t>Skardu</a:t>
            </a:r>
            <a:r>
              <a:rPr lang="en-US" sz="1500" dirty="0" smtClean="0">
                <a:solidFill>
                  <a:schemeClr val="accent6"/>
                </a:solidFill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</a:rPr>
              <a:t>AJK Mirpur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4759" y="798122"/>
            <a:ext cx="1996551" cy="5639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8806" y="732094"/>
            <a:ext cx="190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Administrative Province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28" y="2049202"/>
            <a:ext cx="68217" cy="352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96" y="2394638"/>
            <a:ext cx="121922" cy="132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883" y="17462"/>
            <a:ext cx="9215718" cy="833718"/>
          </a:xfrm>
        </p:spPr>
        <p:txBody>
          <a:bodyPr/>
          <a:lstStyle/>
          <a:p>
            <a:r>
              <a:rPr lang="en-US" dirty="0" smtClean="0"/>
              <a:t>Awareness raising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093" y="5065575"/>
            <a:ext cx="3309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Covered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Target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A= Awareness Seminar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T= Training on Standards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Halal Accreditation Mark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8034" y="2086446"/>
            <a:ext cx="3512888" cy="2695978"/>
            <a:chOff x="3588034" y="2086446"/>
            <a:chExt cx="3512888" cy="26959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920187" y="3453619"/>
              <a:ext cx="114776" cy="91443"/>
              <a:chOff x="1675" y="9135"/>
              <a:chExt cx="348" cy="286"/>
            </a:xfrm>
          </p:grpSpPr>
          <p:sp>
            <p:nvSpPr>
              <p:cNvPr id="88" name="Freeform 4"/>
              <p:cNvSpPr>
                <a:spLocks/>
              </p:cNvSpPr>
              <p:nvPr/>
            </p:nvSpPr>
            <p:spPr bwMode="auto">
              <a:xfrm>
                <a:off x="1675" y="9135"/>
                <a:ext cx="348" cy="286"/>
              </a:xfrm>
              <a:custGeom>
                <a:avLst/>
                <a:gdLst>
                  <a:gd name="T0" fmla="*/ 338 w 348"/>
                  <a:gd name="T1" fmla="*/ 17 h 286"/>
                  <a:gd name="T2" fmla="*/ 326 w 348"/>
                  <a:gd name="T3" fmla="*/ 35 h 286"/>
                  <a:gd name="T4" fmla="*/ 314 w 348"/>
                  <a:gd name="T5" fmla="*/ 47 h 286"/>
                  <a:gd name="T6" fmla="*/ 297 w 348"/>
                  <a:gd name="T7" fmla="*/ 57 h 286"/>
                  <a:gd name="T8" fmla="*/ 279 w 348"/>
                  <a:gd name="T9" fmla="*/ 58 h 286"/>
                  <a:gd name="T10" fmla="*/ 267 w 348"/>
                  <a:gd name="T11" fmla="*/ 56 h 286"/>
                  <a:gd name="T12" fmla="*/ 249 w 348"/>
                  <a:gd name="T13" fmla="*/ 48 h 286"/>
                  <a:gd name="T14" fmla="*/ 231 w 348"/>
                  <a:gd name="T15" fmla="*/ 35 h 286"/>
                  <a:gd name="T16" fmla="*/ 217 w 348"/>
                  <a:gd name="T17" fmla="*/ 75 h 286"/>
                  <a:gd name="T18" fmla="*/ 224 w 348"/>
                  <a:gd name="T19" fmla="*/ 81 h 286"/>
                  <a:gd name="T20" fmla="*/ 242 w 348"/>
                  <a:gd name="T21" fmla="*/ 93 h 286"/>
                  <a:gd name="T22" fmla="*/ 260 w 348"/>
                  <a:gd name="T23" fmla="*/ 101 h 286"/>
                  <a:gd name="T24" fmla="*/ 278 w 348"/>
                  <a:gd name="T25" fmla="*/ 105 h 286"/>
                  <a:gd name="T26" fmla="*/ 296 w 348"/>
                  <a:gd name="T27" fmla="*/ 104 h 286"/>
                  <a:gd name="T28" fmla="*/ 312 w 348"/>
                  <a:gd name="T29" fmla="*/ 100 h 286"/>
                  <a:gd name="T30" fmla="*/ 331 w 348"/>
                  <a:gd name="T31" fmla="*/ 92 h 286"/>
                  <a:gd name="T32" fmla="*/ 348 w 348"/>
                  <a:gd name="T33" fmla="*/ 81 h 286"/>
                  <a:gd name="T34" fmla="*/ 343 w 348"/>
                  <a:gd name="T35" fmla="*/ 0 h 286"/>
                  <a:gd name="T36" fmla="*/ 338 w 348"/>
                  <a:gd name="T37" fmla="*/ 1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8" h="286">
                    <a:moveTo>
                      <a:pt x="338" y="17"/>
                    </a:moveTo>
                    <a:lnTo>
                      <a:pt x="326" y="35"/>
                    </a:lnTo>
                    <a:lnTo>
                      <a:pt x="314" y="47"/>
                    </a:lnTo>
                    <a:lnTo>
                      <a:pt x="297" y="57"/>
                    </a:lnTo>
                    <a:lnTo>
                      <a:pt x="279" y="58"/>
                    </a:lnTo>
                    <a:lnTo>
                      <a:pt x="267" y="56"/>
                    </a:lnTo>
                    <a:lnTo>
                      <a:pt x="249" y="48"/>
                    </a:lnTo>
                    <a:lnTo>
                      <a:pt x="231" y="35"/>
                    </a:lnTo>
                    <a:lnTo>
                      <a:pt x="217" y="75"/>
                    </a:lnTo>
                    <a:lnTo>
                      <a:pt x="224" y="81"/>
                    </a:lnTo>
                    <a:lnTo>
                      <a:pt x="242" y="93"/>
                    </a:lnTo>
                    <a:lnTo>
                      <a:pt x="260" y="101"/>
                    </a:lnTo>
                    <a:lnTo>
                      <a:pt x="278" y="105"/>
                    </a:lnTo>
                    <a:lnTo>
                      <a:pt x="296" y="104"/>
                    </a:lnTo>
                    <a:lnTo>
                      <a:pt x="312" y="100"/>
                    </a:lnTo>
                    <a:lnTo>
                      <a:pt x="331" y="92"/>
                    </a:lnTo>
                    <a:lnTo>
                      <a:pt x="348" y="81"/>
                    </a:lnTo>
                    <a:lnTo>
                      <a:pt x="343" y="0"/>
                    </a:lnTo>
                    <a:lnTo>
                      <a:pt x="33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"/>
              <p:cNvSpPr>
                <a:spLocks/>
              </p:cNvSpPr>
              <p:nvPr/>
            </p:nvSpPr>
            <p:spPr bwMode="auto">
              <a:xfrm>
                <a:off x="1675" y="9135"/>
                <a:ext cx="348" cy="286"/>
              </a:xfrm>
              <a:custGeom>
                <a:avLst/>
                <a:gdLst>
                  <a:gd name="T0" fmla="*/ 230 w 348"/>
                  <a:gd name="T1" fmla="*/ -181 h 286"/>
                  <a:gd name="T2" fmla="*/ 0 w 348"/>
                  <a:gd name="T3" fmla="*/ 84 h 286"/>
                  <a:gd name="T4" fmla="*/ 35 w 348"/>
                  <a:gd name="T5" fmla="*/ 115 h 286"/>
                  <a:gd name="T6" fmla="*/ 133 w 348"/>
                  <a:gd name="T7" fmla="*/ 3 h 286"/>
                  <a:gd name="T8" fmla="*/ 217 w 348"/>
                  <a:gd name="T9" fmla="*/ 75 h 286"/>
                  <a:gd name="T10" fmla="*/ 231 w 348"/>
                  <a:gd name="T11" fmla="*/ 35 h 286"/>
                  <a:gd name="T12" fmla="*/ 160 w 348"/>
                  <a:gd name="T13" fmla="*/ -27 h 286"/>
                  <a:gd name="T14" fmla="*/ 240 w 348"/>
                  <a:gd name="T15" fmla="*/ -119 h 286"/>
                  <a:gd name="T16" fmla="*/ 311 w 348"/>
                  <a:gd name="T17" fmla="*/ -57 h 286"/>
                  <a:gd name="T18" fmla="*/ 315 w 348"/>
                  <a:gd name="T19" fmla="*/ -53 h 286"/>
                  <a:gd name="T20" fmla="*/ 330 w 348"/>
                  <a:gd name="T21" fmla="*/ -37 h 286"/>
                  <a:gd name="T22" fmla="*/ 339 w 348"/>
                  <a:gd name="T23" fmla="*/ -22 h 286"/>
                  <a:gd name="T24" fmla="*/ 341 w 348"/>
                  <a:gd name="T25" fmla="*/ -17 h 286"/>
                  <a:gd name="T26" fmla="*/ 343 w 348"/>
                  <a:gd name="T27" fmla="*/ 0 h 286"/>
                  <a:gd name="T28" fmla="*/ 348 w 348"/>
                  <a:gd name="T29" fmla="*/ 81 h 286"/>
                  <a:gd name="T30" fmla="*/ 363 w 348"/>
                  <a:gd name="T31" fmla="*/ 67 h 286"/>
                  <a:gd name="T32" fmla="*/ 364 w 348"/>
                  <a:gd name="T33" fmla="*/ 65 h 286"/>
                  <a:gd name="T34" fmla="*/ 377 w 348"/>
                  <a:gd name="T35" fmla="*/ 47 h 286"/>
                  <a:gd name="T36" fmla="*/ 385 w 348"/>
                  <a:gd name="T37" fmla="*/ 29 h 286"/>
                  <a:gd name="T38" fmla="*/ 390 w 348"/>
                  <a:gd name="T39" fmla="*/ 10 h 286"/>
                  <a:gd name="T40" fmla="*/ 390 w 348"/>
                  <a:gd name="T41" fmla="*/ -8 h 286"/>
                  <a:gd name="T42" fmla="*/ 386 w 348"/>
                  <a:gd name="T43" fmla="*/ -26 h 286"/>
                  <a:gd name="T44" fmla="*/ 378 w 348"/>
                  <a:gd name="T45" fmla="*/ -44 h 286"/>
                  <a:gd name="T46" fmla="*/ 366 w 348"/>
                  <a:gd name="T47" fmla="*/ -61 h 286"/>
                  <a:gd name="T48" fmla="*/ 350 w 348"/>
                  <a:gd name="T49" fmla="*/ -77 h 286"/>
                  <a:gd name="T50" fmla="*/ 230 w 348"/>
                  <a:gd name="T51" fmla="*/ -181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8" h="286">
                    <a:moveTo>
                      <a:pt x="230" y="-181"/>
                    </a:moveTo>
                    <a:lnTo>
                      <a:pt x="0" y="84"/>
                    </a:lnTo>
                    <a:lnTo>
                      <a:pt x="35" y="115"/>
                    </a:lnTo>
                    <a:lnTo>
                      <a:pt x="133" y="3"/>
                    </a:lnTo>
                    <a:lnTo>
                      <a:pt x="217" y="75"/>
                    </a:lnTo>
                    <a:lnTo>
                      <a:pt x="231" y="35"/>
                    </a:lnTo>
                    <a:lnTo>
                      <a:pt x="160" y="-27"/>
                    </a:lnTo>
                    <a:lnTo>
                      <a:pt x="240" y="-119"/>
                    </a:lnTo>
                    <a:lnTo>
                      <a:pt x="311" y="-57"/>
                    </a:lnTo>
                    <a:lnTo>
                      <a:pt x="315" y="-53"/>
                    </a:lnTo>
                    <a:lnTo>
                      <a:pt x="330" y="-37"/>
                    </a:lnTo>
                    <a:lnTo>
                      <a:pt x="339" y="-22"/>
                    </a:lnTo>
                    <a:lnTo>
                      <a:pt x="341" y="-17"/>
                    </a:lnTo>
                    <a:lnTo>
                      <a:pt x="343" y="0"/>
                    </a:lnTo>
                    <a:lnTo>
                      <a:pt x="348" y="81"/>
                    </a:lnTo>
                    <a:lnTo>
                      <a:pt x="363" y="67"/>
                    </a:lnTo>
                    <a:lnTo>
                      <a:pt x="364" y="65"/>
                    </a:lnTo>
                    <a:lnTo>
                      <a:pt x="377" y="47"/>
                    </a:lnTo>
                    <a:lnTo>
                      <a:pt x="385" y="29"/>
                    </a:lnTo>
                    <a:lnTo>
                      <a:pt x="390" y="10"/>
                    </a:lnTo>
                    <a:lnTo>
                      <a:pt x="390" y="-8"/>
                    </a:lnTo>
                    <a:lnTo>
                      <a:pt x="386" y="-26"/>
                    </a:lnTo>
                    <a:lnTo>
                      <a:pt x="378" y="-44"/>
                    </a:lnTo>
                    <a:lnTo>
                      <a:pt x="366" y="-61"/>
                    </a:lnTo>
                    <a:lnTo>
                      <a:pt x="350" y="-77"/>
                    </a:lnTo>
                    <a:lnTo>
                      <a:pt x="230" y="-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019791" y="3524280"/>
              <a:ext cx="89710" cy="74178"/>
              <a:chOff x="1977" y="9356"/>
              <a:chExt cx="272" cy="232"/>
            </a:xfrm>
          </p:grpSpPr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1977" y="9356"/>
                <a:ext cx="272" cy="232"/>
              </a:xfrm>
              <a:custGeom>
                <a:avLst/>
                <a:gdLst>
                  <a:gd name="T0" fmla="*/ 1 w 272"/>
                  <a:gd name="T1" fmla="*/ 92 h 232"/>
                  <a:gd name="T2" fmla="*/ 2 w 272"/>
                  <a:gd name="T3" fmla="*/ 95 h 232"/>
                  <a:gd name="T4" fmla="*/ 10 w 272"/>
                  <a:gd name="T5" fmla="*/ 113 h 232"/>
                  <a:gd name="T6" fmla="*/ 22 w 272"/>
                  <a:gd name="T7" fmla="*/ 129 h 232"/>
                  <a:gd name="T8" fmla="*/ 39 w 272"/>
                  <a:gd name="T9" fmla="*/ 142 h 232"/>
                  <a:gd name="T10" fmla="*/ 42 w 272"/>
                  <a:gd name="T11" fmla="*/ 79 h 232"/>
                  <a:gd name="T12" fmla="*/ 44 w 272"/>
                  <a:gd name="T13" fmla="*/ 69 h 232"/>
                  <a:gd name="T14" fmla="*/ 50 w 272"/>
                  <a:gd name="T15" fmla="*/ 58 h 232"/>
                  <a:gd name="T16" fmla="*/ 52 w 272"/>
                  <a:gd name="T17" fmla="*/ 56 h 232"/>
                  <a:gd name="T18" fmla="*/ 67 w 272"/>
                  <a:gd name="T19" fmla="*/ 43 h 232"/>
                  <a:gd name="T20" fmla="*/ 87 w 272"/>
                  <a:gd name="T21" fmla="*/ 39 h 232"/>
                  <a:gd name="T22" fmla="*/ 96 w 272"/>
                  <a:gd name="T23" fmla="*/ 39 h 232"/>
                  <a:gd name="T24" fmla="*/ 107 w 272"/>
                  <a:gd name="T25" fmla="*/ 43 h 232"/>
                  <a:gd name="T26" fmla="*/ 122 w 272"/>
                  <a:gd name="T27" fmla="*/ 50 h 232"/>
                  <a:gd name="T28" fmla="*/ 145 w 272"/>
                  <a:gd name="T29" fmla="*/ 61 h 232"/>
                  <a:gd name="T30" fmla="*/ 153 w 272"/>
                  <a:gd name="T31" fmla="*/ 65 h 232"/>
                  <a:gd name="T32" fmla="*/ 160 w 272"/>
                  <a:gd name="T33" fmla="*/ 68 h 232"/>
                  <a:gd name="T34" fmla="*/ 168 w 272"/>
                  <a:gd name="T35" fmla="*/ 71 h 232"/>
                  <a:gd name="T36" fmla="*/ 177 w 272"/>
                  <a:gd name="T37" fmla="*/ 73 h 232"/>
                  <a:gd name="T38" fmla="*/ 184 w 272"/>
                  <a:gd name="T39" fmla="*/ 75 h 232"/>
                  <a:gd name="T40" fmla="*/ 190 w 272"/>
                  <a:gd name="T41" fmla="*/ 75 h 232"/>
                  <a:gd name="T42" fmla="*/ 202 w 272"/>
                  <a:gd name="T43" fmla="*/ 46 h 232"/>
                  <a:gd name="T44" fmla="*/ 195 w 272"/>
                  <a:gd name="T45" fmla="*/ 46 h 232"/>
                  <a:gd name="T46" fmla="*/ 186 w 272"/>
                  <a:gd name="T47" fmla="*/ 42 h 232"/>
                  <a:gd name="T48" fmla="*/ 123 w 272"/>
                  <a:gd name="T49" fmla="*/ 12 h 232"/>
                  <a:gd name="T50" fmla="*/ 119 w 272"/>
                  <a:gd name="T51" fmla="*/ 10 h 232"/>
                  <a:gd name="T52" fmla="*/ 99 w 272"/>
                  <a:gd name="T53" fmla="*/ 3 h 232"/>
                  <a:gd name="T54" fmla="*/ 80 w 272"/>
                  <a:gd name="T55" fmla="*/ 0 h 232"/>
                  <a:gd name="T56" fmla="*/ 61 w 272"/>
                  <a:gd name="T57" fmla="*/ 0 h 232"/>
                  <a:gd name="T58" fmla="*/ 43 w 272"/>
                  <a:gd name="T59" fmla="*/ 6 h 232"/>
                  <a:gd name="T60" fmla="*/ 26 w 272"/>
                  <a:gd name="T61" fmla="*/ 17 h 232"/>
                  <a:gd name="T62" fmla="*/ 12 w 272"/>
                  <a:gd name="T63" fmla="*/ 35 h 232"/>
                  <a:gd name="T64" fmla="*/ 11 w 272"/>
                  <a:gd name="T65" fmla="*/ 36 h 232"/>
                  <a:gd name="T66" fmla="*/ 3 w 272"/>
                  <a:gd name="T67" fmla="*/ 54 h 232"/>
                  <a:gd name="T68" fmla="*/ 0 w 272"/>
                  <a:gd name="T69" fmla="*/ 73 h 232"/>
                  <a:gd name="T70" fmla="*/ 1 w 272"/>
                  <a:gd name="T71" fmla="*/ 9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2" h="232">
                    <a:moveTo>
                      <a:pt x="1" y="92"/>
                    </a:moveTo>
                    <a:lnTo>
                      <a:pt x="2" y="95"/>
                    </a:lnTo>
                    <a:lnTo>
                      <a:pt x="10" y="113"/>
                    </a:lnTo>
                    <a:lnTo>
                      <a:pt x="22" y="129"/>
                    </a:lnTo>
                    <a:lnTo>
                      <a:pt x="39" y="142"/>
                    </a:lnTo>
                    <a:lnTo>
                      <a:pt x="42" y="79"/>
                    </a:lnTo>
                    <a:lnTo>
                      <a:pt x="44" y="69"/>
                    </a:lnTo>
                    <a:lnTo>
                      <a:pt x="50" y="58"/>
                    </a:lnTo>
                    <a:lnTo>
                      <a:pt x="52" y="56"/>
                    </a:lnTo>
                    <a:lnTo>
                      <a:pt x="67" y="43"/>
                    </a:lnTo>
                    <a:lnTo>
                      <a:pt x="87" y="39"/>
                    </a:lnTo>
                    <a:lnTo>
                      <a:pt x="96" y="39"/>
                    </a:lnTo>
                    <a:lnTo>
                      <a:pt x="107" y="43"/>
                    </a:lnTo>
                    <a:lnTo>
                      <a:pt x="122" y="50"/>
                    </a:lnTo>
                    <a:lnTo>
                      <a:pt x="145" y="61"/>
                    </a:lnTo>
                    <a:lnTo>
                      <a:pt x="153" y="65"/>
                    </a:lnTo>
                    <a:lnTo>
                      <a:pt x="160" y="68"/>
                    </a:lnTo>
                    <a:lnTo>
                      <a:pt x="168" y="71"/>
                    </a:lnTo>
                    <a:lnTo>
                      <a:pt x="177" y="73"/>
                    </a:lnTo>
                    <a:lnTo>
                      <a:pt x="184" y="75"/>
                    </a:lnTo>
                    <a:lnTo>
                      <a:pt x="190" y="75"/>
                    </a:lnTo>
                    <a:lnTo>
                      <a:pt x="202" y="46"/>
                    </a:lnTo>
                    <a:lnTo>
                      <a:pt x="195" y="46"/>
                    </a:lnTo>
                    <a:lnTo>
                      <a:pt x="186" y="42"/>
                    </a:lnTo>
                    <a:lnTo>
                      <a:pt x="123" y="12"/>
                    </a:lnTo>
                    <a:lnTo>
                      <a:pt x="119" y="10"/>
                    </a:lnTo>
                    <a:lnTo>
                      <a:pt x="99" y="3"/>
                    </a:lnTo>
                    <a:lnTo>
                      <a:pt x="80" y="0"/>
                    </a:lnTo>
                    <a:lnTo>
                      <a:pt x="61" y="0"/>
                    </a:lnTo>
                    <a:lnTo>
                      <a:pt x="43" y="6"/>
                    </a:lnTo>
                    <a:lnTo>
                      <a:pt x="26" y="17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3" y="54"/>
                    </a:lnTo>
                    <a:lnTo>
                      <a:pt x="0" y="73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"/>
              <p:cNvSpPr>
                <a:spLocks/>
              </p:cNvSpPr>
              <p:nvPr/>
            </p:nvSpPr>
            <p:spPr bwMode="auto">
              <a:xfrm>
                <a:off x="1977" y="9356"/>
                <a:ext cx="272" cy="232"/>
              </a:xfrm>
              <a:custGeom>
                <a:avLst/>
                <a:gdLst>
                  <a:gd name="T0" fmla="*/ 179 w 272"/>
                  <a:gd name="T1" fmla="*/ 171 h 232"/>
                  <a:gd name="T2" fmla="*/ 263 w 272"/>
                  <a:gd name="T3" fmla="*/ 42 h 232"/>
                  <a:gd name="T4" fmla="*/ 271 w 272"/>
                  <a:gd name="T5" fmla="*/ 5 h 232"/>
                  <a:gd name="T6" fmla="*/ 259 w 272"/>
                  <a:gd name="T7" fmla="*/ -25 h 232"/>
                  <a:gd name="T8" fmla="*/ 232 w 272"/>
                  <a:gd name="T9" fmla="*/ -54 h 232"/>
                  <a:gd name="T10" fmla="*/ 203 w 272"/>
                  <a:gd name="T11" fmla="*/ -73 h 232"/>
                  <a:gd name="T12" fmla="*/ 165 w 272"/>
                  <a:gd name="T13" fmla="*/ -87 h 232"/>
                  <a:gd name="T14" fmla="*/ 133 w 272"/>
                  <a:gd name="T15" fmla="*/ -88 h 232"/>
                  <a:gd name="T16" fmla="*/ 99 w 272"/>
                  <a:gd name="T17" fmla="*/ -69 h 232"/>
                  <a:gd name="T18" fmla="*/ 117 w 272"/>
                  <a:gd name="T19" fmla="*/ -28 h 232"/>
                  <a:gd name="T20" fmla="*/ 134 w 272"/>
                  <a:gd name="T21" fmla="*/ -45 h 232"/>
                  <a:gd name="T22" fmla="*/ 154 w 272"/>
                  <a:gd name="T23" fmla="*/ -50 h 232"/>
                  <a:gd name="T24" fmla="*/ 192 w 272"/>
                  <a:gd name="T25" fmla="*/ -37 h 232"/>
                  <a:gd name="T26" fmla="*/ 215 w 272"/>
                  <a:gd name="T27" fmla="*/ -19 h 232"/>
                  <a:gd name="T28" fmla="*/ 230 w 272"/>
                  <a:gd name="T29" fmla="*/ 6 h 232"/>
                  <a:gd name="T30" fmla="*/ 220 w 272"/>
                  <a:gd name="T31" fmla="*/ 30 h 232"/>
                  <a:gd name="T32" fmla="*/ 213 w 272"/>
                  <a:gd name="T33" fmla="*/ 40 h 232"/>
                  <a:gd name="T34" fmla="*/ 202 w 272"/>
                  <a:gd name="T35" fmla="*/ 46 h 232"/>
                  <a:gd name="T36" fmla="*/ 171 w 272"/>
                  <a:gd name="T37" fmla="*/ 104 h 232"/>
                  <a:gd name="T38" fmla="*/ 149 w 272"/>
                  <a:gd name="T39" fmla="*/ 126 h 232"/>
                  <a:gd name="T40" fmla="*/ 110 w 272"/>
                  <a:gd name="T41" fmla="*/ 132 h 232"/>
                  <a:gd name="T42" fmla="*/ 85 w 272"/>
                  <a:gd name="T43" fmla="*/ 126 h 232"/>
                  <a:gd name="T44" fmla="*/ 57 w 272"/>
                  <a:gd name="T45" fmla="*/ 110 h 232"/>
                  <a:gd name="T46" fmla="*/ 46 w 272"/>
                  <a:gd name="T47" fmla="*/ 90 h 232"/>
                  <a:gd name="T48" fmla="*/ 39 w 272"/>
                  <a:gd name="T49" fmla="*/ 142 h 232"/>
                  <a:gd name="T50" fmla="*/ 72 w 272"/>
                  <a:gd name="T51" fmla="*/ 158 h 232"/>
                  <a:gd name="T52" fmla="*/ 101 w 272"/>
                  <a:gd name="T53" fmla="*/ 162 h 232"/>
                  <a:gd name="T54" fmla="*/ 139 w 272"/>
                  <a:gd name="T55" fmla="*/ 157 h 232"/>
                  <a:gd name="T56" fmla="*/ 133 w 272"/>
                  <a:gd name="T57" fmla="*/ 174 h 232"/>
                  <a:gd name="T58" fmla="*/ 139 w 272"/>
                  <a:gd name="T59" fmla="*/ 204 h 232"/>
                  <a:gd name="T60" fmla="*/ 156 w 272"/>
                  <a:gd name="T61" fmla="*/ 215 h 232"/>
                  <a:gd name="T62" fmla="*/ 167 w 272"/>
                  <a:gd name="T63" fmla="*/ 220 h 232"/>
                  <a:gd name="T64" fmla="*/ 178 w 272"/>
                  <a:gd name="T65" fmla="*/ 224 h 232"/>
                  <a:gd name="T66" fmla="*/ 193 w 272"/>
                  <a:gd name="T67" fmla="*/ 196 h 232"/>
                  <a:gd name="T68" fmla="*/ 183 w 272"/>
                  <a:gd name="T69" fmla="*/ 191 h 232"/>
                  <a:gd name="T70" fmla="*/ 176 w 272"/>
                  <a:gd name="T71" fmla="*/ 18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2" h="232">
                    <a:moveTo>
                      <a:pt x="176" y="178"/>
                    </a:moveTo>
                    <a:lnTo>
                      <a:pt x="179" y="171"/>
                    </a:lnTo>
                    <a:lnTo>
                      <a:pt x="260" y="47"/>
                    </a:lnTo>
                    <a:lnTo>
                      <a:pt x="263" y="42"/>
                    </a:lnTo>
                    <a:lnTo>
                      <a:pt x="270" y="23"/>
                    </a:lnTo>
                    <a:lnTo>
                      <a:pt x="271" y="5"/>
                    </a:lnTo>
                    <a:lnTo>
                      <a:pt x="265" y="-13"/>
                    </a:lnTo>
                    <a:lnTo>
                      <a:pt x="259" y="-25"/>
                    </a:lnTo>
                    <a:lnTo>
                      <a:pt x="247" y="-40"/>
                    </a:lnTo>
                    <a:lnTo>
                      <a:pt x="232" y="-54"/>
                    </a:lnTo>
                    <a:lnTo>
                      <a:pt x="213" y="-67"/>
                    </a:lnTo>
                    <a:lnTo>
                      <a:pt x="203" y="-73"/>
                    </a:lnTo>
                    <a:lnTo>
                      <a:pt x="184" y="-82"/>
                    </a:lnTo>
                    <a:lnTo>
                      <a:pt x="165" y="-87"/>
                    </a:lnTo>
                    <a:lnTo>
                      <a:pt x="145" y="-89"/>
                    </a:lnTo>
                    <a:lnTo>
                      <a:pt x="133" y="-88"/>
                    </a:lnTo>
                    <a:lnTo>
                      <a:pt x="115" y="-81"/>
                    </a:lnTo>
                    <a:lnTo>
                      <a:pt x="99" y="-69"/>
                    </a:lnTo>
                    <a:lnTo>
                      <a:pt x="84" y="-50"/>
                    </a:lnTo>
                    <a:lnTo>
                      <a:pt x="117" y="-28"/>
                    </a:lnTo>
                    <a:lnTo>
                      <a:pt x="126" y="-39"/>
                    </a:lnTo>
                    <a:lnTo>
                      <a:pt x="134" y="-45"/>
                    </a:lnTo>
                    <a:lnTo>
                      <a:pt x="142" y="-48"/>
                    </a:lnTo>
                    <a:lnTo>
                      <a:pt x="154" y="-50"/>
                    </a:lnTo>
                    <a:lnTo>
                      <a:pt x="173" y="-47"/>
                    </a:lnTo>
                    <a:lnTo>
                      <a:pt x="192" y="-37"/>
                    </a:lnTo>
                    <a:lnTo>
                      <a:pt x="199" y="-33"/>
                    </a:lnTo>
                    <a:lnTo>
                      <a:pt x="215" y="-19"/>
                    </a:lnTo>
                    <a:lnTo>
                      <a:pt x="225" y="-4"/>
                    </a:lnTo>
                    <a:lnTo>
                      <a:pt x="230" y="6"/>
                    </a:lnTo>
                    <a:lnTo>
                      <a:pt x="228" y="18"/>
                    </a:lnTo>
                    <a:lnTo>
                      <a:pt x="220" y="30"/>
                    </a:lnTo>
                    <a:lnTo>
                      <a:pt x="217" y="36"/>
                    </a:lnTo>
                    <a:lnTo>
                      <a:pt x="213" y="40"/>
                    </a:lnTo>
                    <a:lnTo>
                      <a:pt x="209" y="42"/>
                    </a:lnTo>
                    <a:lnTo>
                      <a:pt x="202" y="46"/>
                    </a:lnTo>
                    <a:lnTo>
                      <a:pt x="190" y="75"/>
                    </a:lnTo>
                    <a:lnTo>
                      <a:pt x="171" y="104"/>
                    </a:lnTo>
                    <a:lnTo>
                      <a:pt x="164" y="113"/>
                    </a:lnTo>
                    <a:lnTo>
                      <a:pt x="149" y="126"/>
                    </a:lnTo>
                    <a:lnTo>
                      <a:pt x="131" y="132"/>
                    </a:lnTo>
                    <a:lnTo>
                      <a:pt x="110" y="132"/>
                    </a:lnTo>
                    <a:lnTo>
                      <a:pt x="104" y="131"/>
                    </a:lnTo>
                    <a:lnTo>
                      <a:pt x="85" y="126"/>
                    </a:lnTo>
                    <a:lnTo>
                      <a:pt x="67" y="117"/>
                    </a:lnTo>
                    <a:lnTo>
                      <a:pt x="57" y="110"/>
                    </a:lnTo>
                    <a:lnTo>
                      <a:pt x="50" y="101"/>
                    </a:lnTo>
                    <a:lnTo>
                      <a:pt x="46" y="90"/>
                    </a:lnTo>
                    <a:lnTo>
                      <a:pt x="42" y="79"/>
                    </a:lnTo>
                    <a:lnTo>
                      <a:pt x="39" y="142"/>
                    </a:lnTo>
                    <a:lnTo>
                      <a:pt x="53" y="150"/>
                    </a:lnTo>
                    <a:lnTo>
                      <a:pt x="72" y="158"/>
                    </a:lnTo>
                    <a:lnTo>
                      <a:pt x="91" y="161"/>
                    </a:lnTo>
                    <a:lnTo>
                      <a:pt x="101" y="162"/>
                    </a:lnTo>
                    <a:lnTo>
                      <a:pt x="121" y="161"/>
                    </a:lnTo>
                    <a:lnTo>
                      <a:pt x="139" y="157"/>
                    </a:lnTo>
                    <a:lnTo>
                      <a:pt x="135" y="166"/>
                    </a:lnTo>
                    <a:lnTo>
                      <a:pt x="133" y="174"/>
                    </a:lnTo>
                    <a:lnTo>
                      <a:pt x="133" y="193"/>
                    </a:lnTo>
                    <a:lnTo>
                      <a:pt x="139" y="204"/>
                    </a:lnTo>
                    <a:lnTo>
                      <a:pt x="151" y="212"/>
                    </a:lnTo>
                    <a:lnTo>
                      <a:pt x="156" y="215"/>
                    </a:lnTo>
                    <a:lnTo>
                      <a:pt x="160" y="217"/>
                    </a:lnTo>
                    <a:lnTo>
                      <a:pt x="167" y="220"/>
                    </a:lnTo>
                    <a:lnTo>
                      <a:pt x="172" y="222"/>
                    </a:lnTo>
                    <a:lnTo>
                      <a:pt x="178" y="224"/>
                    </a:lnTo>
                    <a:lnTo>
                      <a:pt x="196" y="197"/>
                    </a:lnTo>
                    <a:lnTo>
                      <a:pt x="193" y="196"/>
                    </a:lnTo>
                    <a:lnTo>
                      <a:pt x="189" y="194"/>
                    </a:lnTo>
                    <a:lnTo>
                      <a:pt x="183" y="191"/>
                    </a:lnTo>
                    <a:lnTo>
                      <a:pt x="178" y="188"/>
                    </a:lnTo>
                    <a:lnTo>
                      <a:pt x="176" y="185"/>
                    </a:lnTo>
                    <a:lnTo>
                      <a:pt x="176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098946" y="3507973"/>
              <a:ext cx="100594" cy="131410"/>
            </a:xfrm>
            <a:custGeom>
              <a:avLst/>
              <a:gdLst>
                <a:gd name="T0" fmla="*/ 173 w 305"/>
                <a:gd name="T1" fmla="*/ 220 h 411"/>
                <a:gd name="T2" fmla="*/ 305 w 305"/>
                <a:gd name="T3" fmla="*/ 183 h 411"/>
                <a:gd name="T4" fmla="*/ 257 w 305"/>
                <a:gd name="T5" fmla="*/ 157 h 411"/>
                <a:gd name="T6" fmla="*/ 107 w 305"/>
                <a:gd name="T7" fmla="*/ 198 h 411"/>
                <a:gd name="T8" fmla="*/ 206 w 305"/>
                <a:gd name="T9" fmla="*/ 20 h 411"/>
                <a:gd name="T10" fmla="*/ 170 w 305"/>
                <a:gd name="T11" fmla="*/ 0 h 411"/>
                <a:gd name="T12" fmla="*/ 0 w 305"/>
                <a:gd name="T13" fmla="*/ 307 h 411"/>
                <a:gd name="T14" fmla="*/ 36 w 305"/>
                <a:gd name="T15" fmla="*/ 327 h 411"/>
                <a:gd name="T16" fmla="*/ 82 w 305"/>
                <a:gd name="T17" fmla="*/ 243 h 411"/>
                <a:gd name="T18" fmla="*/ 130 w 305"/>
                <a:gd name="T19" fmla="*/ 232 h 411"/>
                <a:gd name="T20" fmla="*/ 137 w 305"/>
                <a:gd name="T21" fmla="*/ 384 h 411"/>
                <a:gd name="T22" fmla="*/ 186 w 305"/>
                <a:gd name="T23" fmla="*/ 411 h 411"/>
                <a:gd name="T24" fmla="*/ 173 w 305"/>
                <a:gd name="T25" fmla="*/ 22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411">
                  <a:moveTo>
                    <a:pt x="173" y="220"/>
                  </a:moveTo>
                  <a:lnTo>
                    <a:pt x="305" y="183"/>
                  </a:lnTo>
                  <a:lnTo>
                    <a:pt x="257" y="157"/>
                  </a:lnTo>
                  <a:lnTo>
                    <a:pt x="107" y="198"/>
                  </a:lnTo>
                  <a:lnTo>
                    <a:pt x="206" y="20"/>
                  </a:lnTo>
                  <a:lnTo>
                    <a:pt x="170" y="0"/>
                  </a:lnTo>
                  <a:lnTo>
                    <a:pt x="0" y="307"/>
                  </a:lnTo>
                  <a:lnTo>
                    <a:pt x="36" y="327"/>
                  </a:lnTo>
                  <a:lnTo>
                    <a:pt x="82" y="243"/>
                  </a:lnTo>
                  <a:lnTo>
                    <a:pt x="130" y="232"/>
                  </a:lnTo>
                  <a:lnTo>
                    <a:pt x="137" y="384"/>
                  </a:lnTo>
                  <a:lnTo>
                    <a:pt x="186" y="411"/>
                  </a:lnTo>
                  <a:lnTo>
                    <a:pt x="173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176453" y="3545382"/>
              <a:ext cx="63984" cy="107430"/>
              <a:chOff x="2452" y="9422"/>
              <a:chExt cx="194" cy="336"/>
            </a:xfrm>
          </p:grpSpPr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2452" y="9422"/>
                <a:ext cx="194" cy="336"/>
              </a:xfrm>
              <a:custGeom>
                <a:avLst/>
                <a:gdLst>
                  <a:gd name="T0" fmla="*/ 111 w 194"/>
                  <a:gd name="T1" fmla="*/ 86 h 336"/>
                  <a:gd name="T2" fmla="*/ 0 w 194"/>
                  <a:gd name="T3" fmla="*/ 316 h 336"/>
                  <a:gd name="T4" fmla="*/ 39 w 194"/>
                  <a:gd name="T5" fmla="*/ 335 h 336"/>
                  <a:gd name="T6" fmla="*/ 151 w 194"/>
                  <a:gd name="T7" fmla="*/ 106 h 336"/>
                  <a:gd name="T8" fmla="*/ 111 w 194"/>
                  <a:gd name="T9" fmla="*/ 8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336">
                    <a:moveTo>
                      <a:pt x="111" y="86"/>
                    </a:moveTo>
                    <a:lnTo>
                      <a:pt x="0" y="316"/>
                    </a:lnTo>
                    <a:lnTo>
                      <a:pt x="39" y="335"/>
                    </a:lnTo>
                    <a:lnTo>
                      <a:pt x="151" y="106"/>
                    </a:lnTo>
                    <a:lnTo>
                      <a:pt x="11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2452" y="9422"/>
                <a:ext cx="194" cy="336"/>
              </a:xfrm>
              <a:custGeom>
                <a:avLst/>
                <a:gdLst>
                  <a:gd name="T0" fmla="*/ 154 w 194"/>
                  <a:gd name="T1" fmla="*/ 0 h 336"/>
                  <a:gd name="T2" fmla="*/ 132 w 194"/>
                  <a:gd name="T3" fmla="*/ 43 h 336"/>
                  <a:gd name="T4" fmla="*/ 172 w 194"/>
                  <a:gd name="T5" fmla="*/ 63 h 336"/>
                  <a:gd name="T6" fmla="*/ 193 w 194"/>
                  <a:gd name="T7" fmla="*/ 19 h 336"/>
                  <a:gd name="T8" fmla="*/ 154 w 194"/>
                  <a:gd name="T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336">
                    <a:moveTo>
                      <a:pt x="154" y="0"/>
                    </a:moveTo>
                    <a:lnTo>
                      <a:pt x="132" y="43"/>
                    </a:lnTo>
                    <a:lnTo>
                      <a:pt x="172" y="63"/>
                    </a:lnTo>
                    <a:lnTo>
                      <a:pt x="193" y="1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4216361" y="3594621"/>
              <a:ext cx="79815" cy="88246"/>
            </a:xfrm>
            <a:custGeom>
              <a:avLst/>
              <a:gdLst>
                <a:gd name="T0" fmla="*/ 66 w 242"/>
                <a:gd name="T1" fmla="*/ 28 h 276"/>
                <a:gd name="T2" fmla="*/ 50 w 242"/>
                <a:gd name="T3" fmla="*/ 65 h 276"/>
                <a:gd name="T4" fmla="*/ 61 w 242"/>
                <a:gd name="T5" fmla="*/ 101 h 276"/>
                <a:gd name="T6" fmla="*/ 79 w 242"/>
                <a:gd name="T7" fmla="*/ 123 h 276"/>
                <a:gd name="T8" fmla="*/ 125 w 242"/>
                <a:gd name="T9" fmla="*/ 160 h 276"/>
                <a:gd name="T10" fmla="*/ 150 w 242"/>
                <a:gd name="T11" fmla="*/ 180 h 276"/>
                <a:gd name="T12" fmla="*/ 160 w 242"/>
                <a:gd name="T13" fmla="*/ 195 h 276"/>
                <a:gd name="T14" fmla="*/ 157 w 242"/>
                <a:gd name="T15" fmla="*/ 215 h 276"/>
                <a:gd name="T16" fmla="*/ 141 w 242"/>
                <a:gd name="T17" fmla="*/ 235 h 276"/>
                <a:gd name="T18" fmla="*/ 123 w 242"/>
                <a:gd name="T19" fmla="*/ 237 h 276"/>
                <a:gd name="T20" fmla="*/ 84 w 242"/>
                <a:gd name="T21" fmla="*/ 229 h 276"/>
                <a:gd name="T22" fmla="*/ 63 w 242"/>
                <a:gd name="T23" fmla="*/ 217 h 276"/>
                <a:gd name="T24" fmla="*/ 41 w 242"/>
                <a:gd name="T25" fmla="*/ 187 h 276"/>
                <a:gd name="T26" fmla="*/ 40 w 242"/>
                <a:gd name="T27" fmla="*/ 166 h 276"/>
                <a:gd name="T28" fmla="*/ 7 w 242"/>
                <a:gd name="T29" fmla="*/ 136 h 276"/>
                <a:gd name="T30" fmla="*/ 0 w 242"/>
                <a:gd name="T31" fmla="*/ 167 h 276"/>
                <a:gd name="T32" fmla="*/ 4 w 242"/>
                <a:gd name="T33" fmla="*/ 205 h 276"/>
                <a:gd name="T34" fmla="*/ 14 w 242"/>
                <a:gd name="T35" fmla="*/ 224 h 276"/>
                <a:gd name="T36" fmla="*/ 45 w 242"/>
                <a:gd name="T37" fmla="*/ 250 h 276"/>
                <a:gd name="T38" fmla="*/ 75 w 242"/>
                <a:gd name="T39" fmla="*/ 265 h 276"/>
                <a:gd name="T40" fmla="*/ 116 w 242"/>
                <a:gd name="T41" fmla="*/ 275 h 276"/>
                <a:gd name="T42" fmla="*/ 150 w 242"/>
                <a:gd name="T43" fmla="*/ 271 h 276"/>
                <a:gd name="T44" fmla="*/ 173 w 242"/>
                <a:gd name="T45" fmla="*/ 259 h 276"/>
                <a:gd name="T46" fmla="*/ 198 w 242"/>
                <a:gd name="T47" fmla="*/ 227 h 276"/>
                <a:gd name="T48" fmla="*/ 204 w 242"/>
                <a:gd name="T49" fmla="*/ 206 h 276"/>
                <a:gd name="T50" fmla="*/ 196 w 242"/>
                <a:gd name="T51" fmla="*/ 170 h 276"/>
                <a:gd name="T52" fmla="*/ 184 w 242"/>
                <a:gd name="T53" fmla="*/ 155 h 276"/>
                <a:gd name="T54" fmla="*/ 148 w 242"/>
                <a:gd name="T55" fmla="*/ 124 h 276"/>
                <a:gd name="T56" fmla="*/ 115 w 242"/>
                <a:gd name="T57" fmla="*/ 99 h 276"/>
                <a:gd name="T58" fmla="*/ 103 w 242"/>
                <a:gd name="T59" fmla="*/ 85 h 276"/>
                <a:gd name="T60" fmla="*/ 95 w 242"/>
                <a:gd name="T61" fmla="*/ 64 h 276"/>
                <a:gd name="T62" fmla="*/ 103 w 242"/>
                <a:gd name="T63" fmla="*/ 45 h 276"/>
                <a:gd name="T64" fmla="*/ 121 w 242"/>
                <a:gd name="T65" fmla="*/ 37 h 276"/>
                <a:gd name="T66" fmla="*/ 143 w 242"/>
                <a:gd name="T67" fmla="*/ 37 h 276"/>
                <a:gd name="T68" fmla="*/ 174 w 242"/>
                <a:gd name="T69" fmla="*/ 52 h 276"/>
                <a:gd name="T70" fmla="*/ 198 w 242"/>
                <a:gd name="T71" fmla="*/ 80 h 276"/>
                <a:gd name="T72" fmla="*/ 200 w 242"/>
                <a:gd name="T73" fmla="*/ 99 h 276"/>
                <a:gd name="T74" fmla="*/ 234 w 242"/>
                <a:gd name="T75" fmla="*/ 125 h 276"/>
                <a:gd name="T76" fmla="*/ 241 w 242"/>
                <a:gd name="T77" fmla="*/ 96 h 276"/>
                <a:gd name="T78" fmla="*/ 236 w 242"/>
                <a:gd name="T79" fmla="*/ 67 h 276"/>
                <a:gd name="T80" fmla="*/ 215 w 242"/>
                <a:gd name="T81" fmla="*/ 35 h 276"/>
                <a:gd name="T82" fmla="*/ 176 w 242"/>
                <a:gd name="T83" fmla="*/ 11 h 276"/>
                <a:gd name="T84" fmla="*/ 139 w 242"/>
                <a:gd name="T85" fmla="*/ 0 h 276"/>
                <a:gd name="T86" fmla="*/ 103 w 242"/>
                <a:gd name="T87" fmla="*/ 3 h 276"/>
                <a:gd name="T88" fmla="*/ 80 w 242"/>
                <a:gd name="T89" fmla="*/ 1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76">
                  <a:moveTo>
                    <a:pt x="80" y="14"/>
                  </a:moveTo>
                  <a:lnTo>
                    <a:pt x="66" y="28"/>
                  </a:lnTo>
                  <a:lnTo>
                    <a:pt x="55" y="46"/>
                  </a:lnTo>
                  <a:lnTo>
                    <a:pt x="50" y="65"/>
                  </a:lnTo>
                  <a:lnTo>
                    <a:pt x="52" y="83"/>
                  </a:lnTo>
                  <a:lnTo>
                    <a:pt x="61" y="101"/>
                  </a:lnTo>
                  <a:lnTo>
                    <a:pt x="66" y="109"/>
                  </a:lnTo>
                  <a:lnTo>
                    <a:pt x="79" y="123"/>
                  </a:lnTo>
                  <a:lnTo>
                    <a:pt x="97" y="138"/>
                  </a:lnTo>
                  <a:lnTo>
                    <a:pt x="125" y="160"/>
                  </a:lnTo>
                  <a:lnTo>
                    <a:pt x="140" y="171"/>
                  </a:lnTo>
                  <a:lnTo>
                    <a:pt x="150" y="180"/>
                  </a:lnTo>
                  <a:lnTo>
                    <a:pt x="154" y="186"/>
                  </a:lnTo>
                  <a:lnTo>
                    <a:pt x="160" y="195"/>
                  </a:lnTo>
                  <a:lnTo>
                    <a:pt x="161" y="205"/>
                  </a:lnTo>
                  <a:lnTo>
                    <a:pt x="157" y="215"/>
                  </a:lnTo>
                  <a:lnTo>
                    <a:pt x="151" y="228"/>
                  </a:lnTo>
                  <a:lnTo>
                    <a:pt x="141" y="235"/>
                  </a:lnTo>
                  <a:lnTo>
                    <a:pt x="127" y="237"/>
                  </a:lnTo>
                  <a:lnTo>
                    <a:pt x="123" y="237"/>
                  </a:lnTo>
                  <a:lnTo>
                    <a:pt x="104" y="236"/>
                  </a:lnTo>
                  <a:lnTo>
                    <a:pt x="84" y="229"/>
                  </a:lnTo>
                  <a:lnTo>
                    <a:pt x="84" y="229"/>
                  </a:lnTo>
                  <a:lnTo>
                    <a:pt x="63" y="217"/>
                  </a:lnTo>
                  <a:lnTo>
                    <a:pt x="49" y="203"/>
                  </a:lnTo>
                  <a:lnTo>
                    <a:pt x="41" y="187"/>
                  </a:lnTo>
                  <a:lnTo>
                    <a:pt x="39" y="178"/>
                  </a:lnTo>
                  <a:lnTo>
                    <a:pt x="40" y="166"/>
                  </a:lnTo>
                  <a:lnTo>
                    <a:pt x="45" y="153"/>
                  </a:lnTo>
                  <a:lnTo>
                    <a:pt x="7" y="136"/>
                  </a:lnTo>
                  <a:lnTo>
                    <a:pt x="3" y="147"/>
                  </a:lnTo>
                  <a:lnTo>
                    <a:pt x="0" y="167"/>
                  </a:lnTo>
                  <a:lnTo>
                    <a:pt x="0" y="186"/>
                  </a:lnTo>
                  <a:lnTo>
                    <a:pt x="4" y="205"/>
                  </a:lnTo>
                  <a:lnTo>
                    <a:pt x="6" y="209"/>
                  </a:lnTo>
                  <a:lnTo>
                    <a:pt x="14" y="224"/>
                  </a:lnTo>
                  <a:lnTo>
                    <a:pt x="28" y="237"/>
                  </a:lnTo>
                  <a:lnTo>
                    <a:pt x="45" y="250"/>
                  </a:lnTo>
                  <a:lnTo>
                    <a:pt x="68" y="262"/>
                  </a:lnTo>
                  <a:lnTo>
                    <a:pt x="75" y="265"/>
                  </a:lnTo>
                  <a:lnTo>
                    <a:pt x="96" y="272"/>
                  </a:lnTo>
                  <a:lnTo>
                    <a:pt x="116" y="275"/>
                  </a:lnTo>
                  <a:lnTo>
                    <a:pt x="134" y="275"/>
                  </a:lnTo>
                  <a:lnTo>
                    <a:pt x="150" y="271"/>
                  </a:lnTo>
                  <a:lnTo>
                    <a:pt x="155" y="269"/>
                  </a:lnTo>
                  <a:lnTo>
                    <a:pt x="173" y="259"/>
                  </a:lnTo>
                  <a:lnTo>
                    <a:pt x="187" y="245"/>
                  </a:lnTo>
                  <a:lnTo>
                    <a:pt x="198" y="227"/>
                  </a:lnTo>
                  <a:lnTo>
                    <a:pt x="199" y="226"/>
                  </a:lnTo>
                  <a:lnTo>
                    <a:pt x="204" y="206"/>
                  </a:lnTo>
                  <a:lnTo>
                    <a:pt x="203" y="187"/>
                  </a:lnTo>
                  <a:lnTo>
                    <a:pt x="196" y="170"/>
                  </a:lnTo>
                  <a:lnTo>
                    <a:pt x="194" y="167"/>
                  </a:lnTo>
                  <a:lnTo>
                    <a:pt x="184" y="155"/>
                  </a:lnTo>
                  <a:lnTo>
                    <a:pt x="169" y="141"/>
                  </a:lnTo>
                  <a:lnTo>
                    <a:pt x="148" y="124"/>
                  </a:lnTo>
                  <a:lnTo>
                    <a:pt x="125" y="107"/>
                  </a:lnTo>
                  <a:lnTo>
                    <a:pt x="115" y="99"/>
                  </a:lnTo>
                  <a:lnTo>
                    <a:pt x="108" y="92"/>
                  </a:lnTo>
                  <a:lnTo>
                    <a:pt x="103" y="85"/>
                  </a:lnTo>
                  <a:lnTo>
                    <a:pt x="96" y="75"/>
                  </a:lnTo>
                  <a:lnTo>
                    <a:pt x="95" y="64"/>
                  </a:lnTo>
                  <a:lnTo>
                    <a:pt x="99" y="54"/>
                  </a:lnTo>
                  <a:lnTo>
                    <a:pt x="103" y="45"/>
                  </a:lnTo>
                  <a:lnTo>
                    <a:pt x="110" y="39"/>
                  </a:lnTo>
                  <a:lnTo>
                    <a:pt x="121" y="37"/>
                  </a:lnTo>
                  <a:lnTo>
                    <a:pt x="131" y="34"/>
                  </a:lnTo>
                  <a:lnTo>
                    <a:pt x="143" y="37"/>
                  </a:lnTo>
                  <a:lnTo>
                    <a:pt x="158" y="43"/>
                  </a:lnTo>
                  <a:lnTo>
                    <a:pt x="174" y="52"/>
                  </a:lnTo>
                  <a:lnTo>
                    <a:pt x="190" y="65"/>
                  </a:lnTo>
                  <a:lnTo>
                    <a:pt x="198" y="80"/>
                  </a:lnTo>
                  <a:lnTo>
                    <a:pt x="201" y="90"/>
                  </a:lnTo>
                  <a:lnTo>
                    <a:pt x="200" y="99"/>
                  </a:lnTo>
                  <a:lnTo>
                    <a:pt x="197" y="108"/>
                  </a:lnTo>
                  <a:lnTo>
                    <a:pt x="234" y="125"/>
                  </a:lnTo>
                  <a:lnTo>
                    <a:pt x="238" y="115"/>
                  </a:lnTo>
                  <a:lnTo>
                    <a:pt x="241" y="96"/>
                  </a:lnTo>
                  <a:lnTo>
                    <a:pt x="239" y="76"/>
                  </a:lnTo>
                  <a:lnTo>
                    <a:pt x="236" y="67"/>
                  </a:lnTo>
                  <a:lnTo>
                    <a:pt x="228" y="50"/>
                  </a:lnTo>
                  <a:lnTo>
                    <a:pt x="215" y="35"/>
                  </a:lnTo>
                  <a:lnTo>
                    <a:pt x="198" y="22"/>
                  </a:lnTo>
                  <a:lnTo>
                    <a:pt x="176" y="11"/>
                  </a:lnTo>
                  <a:lnTo>
                    <a:pt x="159" y="4"/>
                  </a:lnTo>
                  <a:lnTo>
                    <a:pt x="139" y="0"/>
                  </a:lnTo>
                  <a:lnTo>
                    <a:pt x="120" y="0"/>
                  </a:lnTo>
                  <a:lnTo>
                    <a:pt x="103" y="3"/>
                  </a:lnTo>
                  <a:lnTo>
                    <a:pt x="98" y="4"/>
                  </a:lnTo>
                  <a:lnTo>
                    <a:pt x="8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298484" y="3599736"/>
              <a:ext cx="53430" cy="107750"/>
            </a:xfrm>
            <a:custGeom>
              <a:avLst/>
              <a:gdLst>
                <a:gd name="T0" fmla="*/ 123 w 162"/>
                <a:gd name="T1" fmla="*/ 82 h 337"/>
                <a:gd name="T2" fmla="*/ 150 w 162"/>
                <a:gd name="T3" fmla="*/ 16 h 337"/>
                <a:gd name="T4" fmla="*/ 109 w 162"/>
                <a:gd name="T5" fmla="*/ 0 h 337"/>
                <a:gd name="T6" fmla="*/ 82 w 162"/>
                <a:gd name="T7" fmla="*/ 66 h 337"/>
                <a:gd name="T8" fmla="*/ 50 w 162"/>
                <a:gd name="T9" fmla="*/ 53 h 337"/>
                <a:gd name="T10" fmla="*/ 37 w 162"/>
                <a:gd name="T11" fmla="*/ 86 h 337"/>
                <a:gd name="T12" fmla="*/ 69 w 162"/>
                <a:gd name="T13" fmla="*/ 99 h 337"/>
                <a:gd name="T14" fmla="*/ 6 w 162"/>
                <a:gd name="T15" fmla="*/ 256 h 337"/>
                <a:gd name="T16" fmla="*/ 4 w 162"/>
                <a:gd name="T17" fmla="*/ 259 h 337"/>
                <a:gd name="T18" fmla="*/ 0 w 162"/>
                <a:gd name="T19" fmla="*/ 279 h 337"/>
                <a:gd name="T20" fmla="*/ 0 w 162"/>
                <a:gd name="T21" fmla="*/ 297 h 337"/>
                <a:gd name="T22" fmla="*/ 1 w 162"/>
                <a:gd name="T23" fmla="*/ 301 h 337"/>
                <a:gd name="T24" fmla="*/ 12 w 162"/>
                <a:gd name="T25" fmla="*/ 315 h 337"/>
                <a:gd name="T26" fmla="*/ 33 w 162"/>
                <a:gd name="T27" fmla="*/ 327 h 337"/>
                <a:gd name="T28" fmla="*/ 38 w 162"/>
                <a:gd name="T29" fmla="*/ 329 h 337"/>
                <a:gd name="T30" fmla="*/ 44 w 162"/>
                <a:gd name="T31" fmla="*/ 331 h 337"/>
                <a:gd name="T32" fmla="*/ 49 w 162"/>
                <a:gd name="T33" fmla="*/ 333 h 337"/>
                <a:gd name="T34" fmla="*/ 54 w 162"/>
                <a:gd name="T35" fmla="*/ 334 h 337"/>
                <a:gd name="T36" fmla="*/ 60 w 162"/>
                <a:gd name="T37" fmla="*/ 335 h 337"/>
                <a:gd name="T38" fmla="*/ 65 w 162"/>
                <a:gd name="T39" fmla="*/ 336 h 337"/>
                <a:gd name="T40" fmla="*/ 77 w 162"/>
                <a:gd name="T41" fmla="*/ 304 h 337"/>
                <a:gd name="T42" fmla="*/ 74 w 162"/>
                <a:gd name="T43" fmla="*/ 303 h 337"/>
                <a:gd name="T44" fmla="*/ 69 w 162"/>
                <a:gd name="T45" fmla="*/ 302 h 337"/>
                <a:gd name="T46" fmla="*/ 63 w 162"/>
                <a:gd name="T47" fmla="*/ 299 h 337"/>
                <a:gd name="T48" fmla="*/ 56 w 162"/>
                <a:gd name="T49" fmla="*/ 296 h 337"/>
                <a:gd name="T50" fmla="*/ 51 w 162"/>
                <a:gd name="T51" fmla="*/ 293 h 337"/>
                <a:gd name="T52" fmla="*/ 49 w 162"/>
                <a:gd name="T53" fmla="*/ 290 h 337"/>
                <a:gd name="T54" fmla="*/ 44 w 162"/>
                <a:gd name="T55" fmla="*/ 285 h 337"/>
                <a:gd name="T56" fmla="*/ 44 w 162"/>
                <a:gd name="T57" fmla="*/ 279 h 337"/>
                <a:gd name="T58" fmla="*/ 47 w 162"/>
                <a:gd name="T59" fmla="*/ 270 h 337"/>
                <a:gd name="T60" fmla="*/ 110 w 162"/>
                <a:gd name="T61" fmla="*/ 115 h 337"/>
                <a:gd name="T62" fmla="*/ 148 w 162"/>
                <a:gd name="T63" fmla="*/ 130 h 337"/>
                <a:gd name="T64" fmla="*/ 161 w 162"/>
                <a:gd name="T65" fmla="*/ 98 h 337"/>
                <a:gd name="T66" fmla="*/ 123 w 162"/>
                <a:gd name="T67" fmla="*/ 8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37">
                  <a:moveTo>
                    <a:pt x="123" y="82"/>
                  </a:moveTo>
                  <a:lnTo>
                    <a:pt x="150" y="16"/>
                  </a:lnTo>
                  <a:lnTo>
                    <a:pt x="109" y="0"/>
                  </a:lnTo>
                  <a:lnTo>
                    <a:pt x="82" y="66"/>
                  </a:lnTo>
                  <a:lnTo>
                    <a:pt x="50" y="53"/>
                  </a:lnTo>
                  <a:lnTo>
                    <a:pt x="37" y="86"/>
                  </a:lnTo>
                  <a:lnTo>
                    <a:pt x="69" y="99"/>
                  </a:lnTo>
                  <a:lnTo>
                    <a:pt x="6" y="256"/>
                  </a:lnTo>
                  <a:lnTo>
                    <a:pt x="4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1" y="301"/>
                  </a:lnTo>
                  <a:lnTo>
                    <a:pt x="12" y="315"/>
                  </a:lnTo>
                  <a:lnTo>
                    <a:pt x="33" y="327"/>
                  </a:lnTo>
                  <a:lnTo>
                    <a:pt x="38" y="329"/>
                  </a:lnTo>
                  <a:lnTo>
                    <a:pt x="44" y="331"/>
                  </a:lnTo>
                  <a:lnTo>
                    <a:pt x="49" y="333"/>
                  </a:lnTo>
                  <a:lnTo>
                    <a:pt x="54" y="334"/>
                  </a:lnTo>
                  <a:lnTo>
                    <a:pt x="60" y="335"/>
                  </a:lnTo>
                  <a:lnTo>
                    <a:pt x="65" y="336"/>
                  </a:lnTo>
                  <a:lnTo>
                    <a:pt x="77" y="304"/>
                  </a:lnTo>
                  <a:lnTo>
                    <a:pt x="74" y="303"/>
                  </a:lnTo>
                  <a:lnTo>
                    <a:pt x="69" y="302"/>
                  </a:lnTo>
                  <a:lnTo>
                    <a:pt x="63" y="299"/>
                  </a:lnTo>
                  <a:lnTo>
                    <a:pt x="56" y="296"/>
                  </a:lnTo>
                  <a:lnTo>
                    <a:pt x="51" y="293"/>
                  </a:lnTo>
                  <a:lnTo>
                    <a:pt x="49" y="290"/>
                  </a:lnTo>
                  <a:lnTo>
                    <a:pt x="44" y="285"/>
                  </a:lnTo>
                  <a:lnTo>
                    <a:pt x="44" y="279"/>
                  </a:lnTo>
                  <a:lnTo>
                    <a:pt x="47" y="270"/>
                  </a:lnTo>
                  <a:lnTo>
                    <a:pt x="110" y="115"/>
                  </a:lnTo>
                  <a:lnTo>
                    <a:pt x="148" y="130"/>
                  </a:lnTo>
                  <a:lnTo>
                    <a:pt x="161" y="98"/>
                  </a:lnTo>
                  <a:lnTo>
                    <a:pt x="123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4341690" y="3643220"/>
              <a:ext cx="83113" cy="95600"/>
              <a:chOff x="2953" y="9728"/>
              <a:chExt cx="252" cy="299"/>
            </a:xfrm>
          </p:grpSpPr>
          <p:sp>
            <p:nvSpPr>
              <p:cNvPr id="82" name="Freeform 16"/>
              <p:cNvSpPr>
                <a:spLocks/>
              </p:cNvSpPr>
              <p:nvPr/>
            </p:nvSpPr>
            <p:spPr bwMode="auto">
              <a:xfrm>
                <a:off x="2953" y="9728"/>
                <a:ext cx="252" cy="299"/>
              </a:xfrm>
              <a:custGeom>
                <a:avLst/>
                <a:gdLst>
                  <a:gd name="T0" fmla="*/ 155 w 252"/>
                  <a:gd name="T1" fmla="*/ 262 h 299"/>
                  <a:gd name="T2" fmla="*/ 159 w 252"/>
                  <a:gd name="T3" fmla="*/ 280 h 299"/>
                  <a:gd name="T4" fmla="*/ 182 w 252"/>
                  <a:gd name="T5" fmla="*/ 294 h 299"/>
                  <a:gd name="T6" fmla="*/ 192 w 252"/>
                  <a:gd name="T7" fmla="*/ 297 h 299"/>
                  <a:gd name="T8" fmla="*/ 204 w 252"/>
                  <a:gd name="T9" fmla="*/ 299 h 299"/>
                  <a:gd name="T10" fmla="*/ 221 w 252"/>
                  <a:gd name="T11" fmla="*/ 269 h 299"/>
                  <a:gd name="T12" fmla="*/ 214 w 252"/>
                  <a:gd name="T13" fmla="*/ 268 h 299"/>
                  <a:gd name="T14" fmla="*/ 202 w 252"/>
                  <a:gd name="T15" fmla="*/ 264 h 299"/>
                  <a:gd name="T16" fmla="*/ 197 w 252"/>
                  <a:gd name="T17" fmla="*/ 251 h 299"/>
                  <a:gd name="T18" fmla="*/ 247 w 252"/>
                  <a:gd name="T19" fmla="*/ 107 h 299"/>
                  <a:gd name="T20" fmla="*/ 251 w 252"/>
                  <a:gd name="T21" fmla="*/ 82 h 299"/>
                  <a:gd name="T22" fmla="*/ 238 w 252"/>
                  <a:gd name="T23" fmla="*/ 47 h 299"/>
                  <a:gd name="T24" fmla="*/ 213 w 252"/>
                  <a:gd name="T25" fmla="*/ 26 h 299"/>
                  <a:gd name="T26" fmla="*/ 174 w 252"/>
                  <a:gd name="T27" fmla="*/ 7 h 299"/>
                  <a:gd name="T28" fmla="*/ 141 w 252"/>
                  <a:gd name="T29" fmla="*/ 0 h 299"/>
                  <a:gd name="T30" fmla="*/ 103 w 252"/>
                  <a:gd name="T31" fmla="*/ 2 h 299"/>
                  <a:gd name="T32" fmla="*/ 76 w 252"/>
                  <a:gd name="T33" fmla="*/ 17 h 299"/>
                  <a:gd name="T34" fmla="*/ 52 w 252"/>
                  <a:gd name="T35" fmla="*/ 55 h 299"/>
                  <a:gd name="T36" fmla="*/ 96 w 252"/>
                  <a:gd name="T37" fmla="*/ 56 h 299"/>
                  <a:gd name="T38" fmla="*/ 110 w 252"/>
                  <a:gd name="T39" fmla="*/ 43 h 299"/>
                  <a:gd name="T40" fmla="*/ 139 w 252"/>
                  <a:gd name="T41" fmla="*/ 36 h 299"/>
                  <a:gd name="T42" fmla="*/ 168 w 252"/>
                  <a:gd name="T43" fmla="*/ 44 h 299"/>
                  <a:gd name="T44" fmla="*/ 200 w 252"/>
                  <a:gd name="T45" fmla="*/ 65 h 299"/>
                  <a:gd name="T46" fmla="*/ 210 w 252"/>
                  <a:gd name="T47" fmla="*/ 87 h 299"/>
                  <a:gd name="T48" fmla="*/ 203 w 252"/>
                  <a:gd name="T49" fmla="*/ 107 h 299"/>
                  <a:gd name="T50" fmla="*/ 197 w 252"/>
                  <a:gd name="T51" fmla="*/ 115 h 299"/>
                  <a:gd name="T52" fmla="*/ 184 w 252"/>
                  <a:gd name="T53" fmla="*/ 123 h 299"/>
                  <a:gd name="T54" fmla="*/ 106 w 252"/>
                  <a:gd name="T55" fmla="*/ 106 h 299"/>
                  <a:gd name="T56" fmla="*/ 80 w 252"/>
                  <a:gd name="T57" fmla="*/ 103 h 299"/>
                  <a:gd name="T58" fmla="*/ 43 w 252"/>
                  <a:gd name="T59" fmla="*/ 110 h 299"/>
                  <a:gd name="T60" fmla="*/ 13 w 252"/>
                  <a:gd name="T61" fmla="*/ 135 h 299"/>
                  <a:gd name="T62" fmla="*/ 3 w 252"/>
                  <a:gd name="T63" fmla="*/ 157 h 299"/>
                  <a:gd name="T64" fmla="*/ 1 w 252"/>
                  <a:gd name="T65" fmla="*/ 196 h 299"/>
                  <a:gd name="T66" fmla="*/ 9 w 252"/>
                  <a:gd name="T67" fmla="*/ 216 h 299"/>
                  <a:gd name="T68" fmla="*/ 36 w 252"/>
                  <a:gd name="T69" fmla="*/ 244 h 299"/>
                  <a:gd name="T70" fmla="*/ 72 w 252"/>
                  <a:gd name="T71" fmla="*/ 258 h 299"/>
                  <a:gd name="T72" fmla="*/ 56 w 252"/>
                  <a:gd name="T73" fmla="*/ 211 h 299"/>
                  <a:gd name="T74" fmla="*/ 44 w 252"/>
                  <a:gd name="T75" fmla="*/ 192 h 299"/>
                  <a:gd name="T76" fmla="*/ 47 w 252"/>
                  <a:gd name="T77" fmla="*/ 169 h 299"/>
                  <a:gd name="T78" fmla="*/ 59 w 252"/>
                  <a:gd name="T79" fmla="*/ 150 h 299"/>
                  <a:gd name="T80" fmla="*/ 86 w 252"/>
                  <a:gd name="T81" fmla="*/ 140 h 299"/>
                  <a:gd name="T82" fmla="*/ 114 w 252"/>
                  <a:gd name="T83" fmla="*/ 144 h 299"/>
                  <a:gd name="T84" fmla="*/ 147 w 252"/>
                  <a:gd name="T85" fmla="*/ 151 h 299"/>
                  <a:gd name="T86" fmla="*/ 164 w 252"/>
                  <a:gd name="T87" fmla="*/ 152 h 299"/>
                  <a:gd name="T88" fmla="*/ 180 w 252"/>
                  <a:gd name="T89" fmla="*/ 153 h 299"/>
                  <a:gd name="T90" fmla="*/ 175 w 252"/>
                  <a:gd name="T91" fmla="*/ 184 h 299"/>
                  <a:gd name="T92" fmla="*/ 160 w 252"/>
                  <a:gd name="T93" fmla="*/ 209 h 299"/>
                  <a:gd name="T94" fmla="*/ 155 w 252"/>
                  <a:gd name="T95" fmla="*/ 253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2" h="299">
                    <a:moveTo>
                      <a:pt x="155" y="253"/>
                    </a:moveTo>
                    <a:lnTo>
                      <a:pt x="155" y="262"/>
                    </a:lnTo>
                    <a:lnTo>
                      <a:pt x="156" y="268"/>
                    </a:lnTo>
                    <a:lnTo>
                      <a:pt x="159" y="280"/>
                    </a:lnTo>
                    <a:lnTo>
                      <a:pt x="168" y="289"/>
                    </a:lnTo>
                    <a:lnTo>
                      <a:pt x="182" y="294"/>
                    </a:lnTo>
                    <a:lnTo>
                      <a:pt x="187" y="295"/>
                    </a:lnTo>
                    <a:lnTo>
                      <a:pt x="192" y="297"/>
                    </a:lnTo>
                    <a:lnTo>
                      <a:pt x="199" y="298"/>
                    </a:lnTo>
                    <a:lnTo>
                      <a:pt x="204" y="299"/>
                    </a:lnTo>
                    <a:lnTo>
                      <a:pt x="211" y="299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4" y="268"/>
                    </a:lnTo>
                    <a:lnTo>
                      <a:pt x="208" y="266"/>
                    </a:lnTo>
                    <a:lnTo>
                      <a:pt x="202" y="264"/>
                    </a:lnTo>
                    <a:lnTo>
                      <a:pt x="198" y="258"/>
                    </a:lnTo>
                    <a:lnTo>
                      <a:pt x="197" y="251"/>
                    </a:lnTo>
                    <a:lnTo>
                      <a:pt x="199" y="247"/>
                    </a:lnTo>
                    <a:lnTo>
                      <a:pt x="247" y="107"/>
                    </a:lnTo>
                    <a:lnTo>
                      <a:pt x="249" y="102"/>
                    </a:lnTo>
                    <a:lnTo>
                      <a:pt x="251" y="82"/>
                    </a:lnTo>
                    <a:lnTo>
                      <a:pt x="248" y="64"/>
                    </a:lnTo>
                    <a:lnTo>
                      <a:pt x="238" y="47"/>
                    </a:lnTo>
                    <a:lnTo>
                      <a:pt x="228" y="37"/>
                    </a:lnTo>
                    <a:lnTo>
                      <a:pt x="213" y="26"/>
                    </a:lnTo>
                    <a:lnTo>
                      <a:pt x="195" y="16"/>
                    </a:lnTo>
                    <a:lnTo>
                      <a:pt x="174" y="7"/>
                    </a:lnTo>
                    <a:lnTo>
                      <a:pt x="161" y="3"/>
                    </a:lnTo>
                    <a:lnTo>
                      <a:pt x="141" y="0"/>
                    </a:lnTo>
                    <a:lnTo>
                      <a:pt x="122" y="0"/>
                    </a:lnTo>
                    <a:lnTo>
                      <a:pt x="103" y="2"/>
                    </a:lnTo>
                    <a:lnTo>
                      <a:pt x="92" y="6"/>
                    </a:lnTo>
                    <a:lnTo>
                      <a:pt x="76" y="17"/>
                    </a:lnTo>
                    <a:lnTo>
                      <a:pt x="63" y="33"/>
                    </a:lnTo>
                    <a:lnTo>
                      <a:pt x="52" y="55"/>
                    </a:lnTo>
                    <a:lnTo>
                      <a:pt x="91" y="68"/>
                    </a:lnTo>
                    <a:lnTo>
                      <a:pt x="96" y="56"/>
                    </a:lnTo>
                    <a:lnTo>
                      <a:pt x="103" y="47"/>
                    </a:lnTo>
                    <a:lnTo>
                      <a:pt x="110" y="43"/>
                    </a:lnTo>
                    <a:lnTo>
                      <a:pt x="121" y="38"/>
                    </a:lnTo>
                    <a:lnTo>
                      <a:pt x="139" y="36"/>
                    </a:lnTo>
                    <a:lnTo>
                      <a:pt x="161" y="41"/>
                    </a:lnTo>
                    <a:lnTo>
                      <a:pt x="168" y="44"/>
                    </a:lnTo>
                    <a:lnTo>
                      <a:pt x="187" y="54"/>
                    </a:lnTo>
                    <a:lnTo>
                      <a:pt x="200" y="65"/>
                    </a:lnTo>
                    <a:lnTo>
                      <a:pt x="208" y="75"/>
                    </a:lnTo>
                    <a:lnTo>
                      <a:pt x="210" y="87"/>
                    </a:lnTo>
                    <a:lnTo>
                      <a:pt x="205" y="101"/>
                    </a:lnTo>
                    <a:lnTo>
                      <a:pt x="203" y="107"/>
                    </a:lnTo>
                    <a:lnTo>
                      <a:pt x="200" y="112"/>
                    </a:lnTo>
                    <a:lnTo>
                      <a:pt x="197" y="115"/>
                    </a:lnTo>
                    <a:lnTo>
                      <a:pt x="191" y="121"/>
                    </a:lnTo>
                    <a:lnTo>
                      <a:pt x="184" y="123"/>
                    </a:lnTo>
                    <a:lnTo>
                      <a:pt x="174" y="121"/>
                    </a:lnTo>
                    <a:lnTo>
                      <a:pt x="106" y="106"/>
                    </a:lnTo>
                    <a:lnTo>
                      <a:pt x="101" y="105"/>
                    </a:lnTo>
                    <a:lnTo>
                      <a:pt x="80" y="103"/>
                    </a:lnTo>
                    <a:lnTo>
                      <a:pt x="61" y="105"/>
                    </a:lnTo>
                    <a:lnTo>
                      <a:pt x="43" y="110"/>
                    </a:lnTo>
                    <a:lnTo>
                      <a:pt x="27" y="120"/>
                    </a:lnTo>
                    <a:lnTo>
                      <a:pt x="13" y="135"/>
                    </a:lnTo>
                    <a:lnTo>
                      <a:pt x="4" y="155"/>
                    </a:lnTo>
                    <a:lnTo>
                      <a:pt x="3" y="157"/>
                    </a:lnTo>
                    <a:lnTo>
                      <a:pt x="0" y="176"/>
                    </a:lnTo>
                    <a:lnTo>
                      <a:pt x="1" y="196"/>
                    </a:lnTo>
                    <a:lnTo>
                      <a:pt x="7" y="214"/>
                    </a:lnTo>
                    <a:lnTo>
                      <a:pt x="9" y="216"/>
                    </a:lnTo>
                    <a:lnTo>
                      <a:pt x="20" y="232"/>
                    </a:lnTo>
                    <a:lnTo>
                      <a:pt x="36" y="244"/>
                    </a:lnTo>
                    <a:lnTo>
                      <a:pt x="56" y="253"/>
                    </a:lnTo>
                    <a:lnTo>
                      <a:pt x="72" y="258"/>
                    </a:lnTo>
                    <a:lnTo>
                      <a:pt x="65" y="218"/>
                    </a:lnTo>
                    <a:lnTo>
                      <a:pt x="56" y="211"/>
                    </a:lnTo>
                    <a:lnTo>
                      <a:pt x="50" y="201"/>
                    </a:lnTo>
                    <a:lnTo>
                      <a:pt x="44" y="192"/>
                    </a:lnTo>
                    <a:lnTo>
                      <a:pt x="43" y="181"/>
                    </a:lnTo>
                    <a:lnTo>
                      <a:pt x="47" y="169"/>
                    </a:lnTo>
                    <a:lnTo>
                      <a:pt x="47" y="168"/>
                    </a:lnTo>
                    <a:lnTo>
                      <a:pt x="59" y="150"/>
                    </a:lnTo>
                    <a:lnTo>
                      <a:pt x="77" y="142"/>
                    </a:lnTo>
                    <a:lnTo>
                      <a:pt x="86" y="140"/>
                    </a:lnTo>
                    <a:lnTo>
                      <a:pt x="98" y="141"/>
                    </a:lnTo>
                    <a:lnTo>
                      <a:pt x="114" y="144"/>
                    </a:lnTo>
                    <a:lnTo>
                      <a:pt x="140" y="149"/>
                    </a:lnTo>
                    <a:lnTo>
                      <a:pt x="147" y="151"/>
                    </a:lnTo>
                    <a:lnTo>
                      <a:pt x="156" y="152"/>
                    </a:lnTo>
                    <a:lnTo>
                      <a:pt x="164" y="152"/>
                    </a:lnTo>
                    <a:lnTo>
                      <a:pt x="173" y="153"/>
                    </a:lnTo>
                    <a:lnTo>
                      <a:pt x="180" y="153"/>
                    </a:lnTo>
                    <a:lnTo>
                      <a:pt x="186" y="151"/>
                    </a:lnTo>
                    <a:lnTo>
                      <a:pt x="175" y="184"/>
                    </a:lnTo>
                    <a:lnTo>
                      <a:pt x="172" y="192"/>
                    </a:lnTo>
                    <a:lnTo>
                      <a:pt x="160" y="209"/>
                    </a:lnTo>
                    <a:lnTo>
                      <a:pt x="157" y="243"/>
                    </a:lnTo>
                    <a:lnTo>
                      <a:pt x="155" y="2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/>
              </p:cNvSpPr>
              <p:nvPr/>
            </p:nvSpPr>
            <p:spPr bwMode="auto">
              <a:xfrm>
                <a:off x="2953" y="9728"/>
                <a:ext cx="252" cy="299"/>
              </a:xfrm>
              <a:custGeom>
                <a:avLst/>
                <a:gdLst>
                  <a:gd name="T0" fmla="*/ 65 w 252"/>
                  <a:gd name="T1" fmla="*/ 218 h 299"/>
                  <a:gd name="T2" fmla="*/ 72 w 252"/>
                  <a:gd name="T3" fmla="*/ 258 h 299"/>
                  <a:gd name="T4" fmla="*/ 92 w 252"/>
                  <a:gd name="T5" fmla="*/ 260 h 299"/>
                  <a:gd name="T6" fmla="*/ 111 w 252"/>
                  <a:gd name="T7" fmla="*/ 259 h 299"/>
                  <a:gd name="T8" fmla="*/ 120 w 252"/>
                  <a:gd name="T9" fmla="*/ 258 h 299"/>
                  <a:gd name="T10" fmla="*/ 140 w 252"/>
                  <a:gd name="T11" fmla="*/ 252 h 299"/>
                  <a:gd name="T12" fmla="*/ 157 w 252"/>
                  <a:gd name="T13" fmla="*/ 243 h 299"/>
                  <a:gd name="T14" fmla="*/ 160 w 252"/>
                  <a:gd name="T15" fmla="*/ 209 h 299"/>
                  <a:gd name="T16" fmla="*/ 143 w 252"/>
                  <a:gd name="T17" fmla="*/ 221 h 299"/>
                  <a:gd name="T18" fmla="*/ 122 w 252"/>
                  <a:gd name="T19" fmla="*/ 226 h 299"/>
                  <a:gd name="T20" fmla="*/ 116 w 252"/>
                  <a:gd name="T21" fmla="*/ 227 h 299"/>
                  <a:gd name="T22" fmla="*/ 96 w 252"/>
                  <a:gd name="T23" fmla="*/ 227 h 299"/>
                  <a:gd name="T24" fmla="*/ 77 w 252"/>
                  <a:gd name="T25" fmla="*/ 222 h 299"/>
                  <a:gd name="T26" fmla="*/ 65 w 252"/>
                  <a:gd name="T27" fmla="*/ 21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99">
                    <a:moveTo>
                      <a:pt x="65" y="218"/>
                    </a:moveTo>
                    <a:lnTo>
                      <a:pt x="72" y="258"/>
                    </a:lnTo>
                    <a:lnTo>
                      <a:pt x="92" y="260"/>
                    </a:lnTo>
                    <a:lnTo>
                      <a:pt x="111" y="259"/>
                    </a:lnTo>
                    <a:lnTo>
                      <a:pt x="120" y="258"/>
                    </a:lnTo>
                    <a:lnTo>
                      <a:pt x="140" y="252"/>
                    </a:lnTo>
                    <a:lnTo>
                      <a:pt x="157" y="243"/>
                    </a:lnTo>
                    <a:lnTo>
                      <a:pt x="160" y="209"/>
                    </a:lnTo>
                    <a:lnTo>
                      <a:pt x="143" y="221"/>
                    </a:lnTo>
                    <a:lnTo>
                      <a:pt x="122" y="226"/>
                    </a:lnTo>
                    <a:lnTo>
                      <a:pt x="116" y="227"/>
                    </a:lnTo>
                    <a:lnTo>
                      <a:pt x="96" y="227"/>
                    </a:lnTo>
                    <a:lnTo>
                      <a:pt x="77" y="222"/>
                    </a:lnTo>
                    <a:lnTo>
                      <a:pt x="65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4431400" y="3665601"/>
              <a:ext cx="83773" cy="97198"/>
            </a:xfrm>
            <a:custGeom>
              <a:avLst/>
              <a:gdLst>
                <a:gd name="T0" fmla="*/ 100 w 254"/>
                <a:gd name="T1" fmla="*/ 46 h 304"/>
                <a:gd name="T2" fmla="*/ 110 w 254"/>
                <a:gd name="T3" fmla="*/ 11 h 304"/>
                <a:gd name="T4" fmla="*/ 70 w 254"/>
                <a:gd name="T5" fmla="*/ 0 h 304"/>
                <a:gd name="T6" fmla="*/ 0 w 254"/>
                <a:gd name="T7" fmla="*/ 246 h 304"/>
                <a:gd name="T8" fmla="*/ 41 w 254"/>
                <a:gd name="T9" fmla="*/ 258 h 304"/>
                <a:gd name="T10" fmla="*/ 78 w 254"/>
                <a:gd name="T11" fmla="*/ 129 h 304"/>
                <a:gd name="T12" fmla="*/ 83 w 254"/>
                <a:gd name="T13" fmla="*/ 113 h 304"/>
                <a:gd name="T14" fmla="*/ 87 w 254"/>
                <a:gd name="T15" fmla="*/ 101 h 304"/>
                <a:gd name="T16" fmla="*/ 92 w 254"/>
                <a:gd name="T17" fmla="*/ 93 h 304"/>
                <a:gd name="T18" fmla="*/ 96 w 254"/>
                <a:gd name="T19" fmla="*/ 85 h 304"/>
                <a:gd name="T20" fmla="*/ 103 w 254"/>
                <a:gd name="T21" fmla="*/ 77 h 304"/>
                <a:gd name="T22" fmla="*/ 112 w 254"/>
                <a:gd name="T23" fmla="*/ 71 h 304"/>
                <a:gd name="T24" fmla="*/ 124 w 254"/>
                <a:gd name="T25" fmla="*/ 64 h 304"/>
                <a:gd name="T26" fmla="*/ 136 w 254"/>
                <a:gd name="T27" fmla="*/ 60 h 304"/>
                <a:gd name="T28" fmla="*/ 155 w 254"/>
                <a:gd name="T29" fmla="*/ 59 h 304"/>
                <a:gd name="T30" fmla="*/ 163 w 254"/>
                <a:gd name="T31" fmla="*/ 61 h 304"/>
                <a:gd name="T32" fmla="*/ 173 w 254"/>
                <a:gd name="T33" fmla="*/ 63 h 304"/>
                <a:gd name="T34" fmla="*/ 182 w 254"/>
                <a:gd name="T35" fmla="*/ 67 h 304"/>
                <a:gd name="T36" fmla="*/ 199 w 254"/>
                <a:gd name="T37" fmla="*/ 79 h 304"/>
                <a:gd name="T38" fmla="*/ 207 w 254"/>
                <a:gd name="T39" fmla="*/ 98 h 304"/>
                <a:gd name="T40" fmla="*/ 209 w 254"/>
                <a:gd name="T41" fmla="*/ 108 h 304"/>
                <a:gd name="T42" fmla="*/ 207 w 254"/>
                <a:gd name="T43" fmla="*/ 121 h 304"/>
                <a:gd name="T44" fmla="*/ 203 w 254"/>
                <a:gd name="T45" fmla="*/ 136 h 304"/>
                <a:gd name="T46" fmla="*/ 158 w 254"/>
                <a:gd name="T47" fmla="*/ 292 h 304"/>
                <a:gd name="T48" fmla="*/ 201 w 254"/>
                <a:gd name="T49" fmla="*/ 304 h 304"/>
                <a:gd name="T50" fmla="*/ 246 w 254"/>
                <a:gd name="T51" fmla="*/ 146 h 304"/>
                <a:gd name="T52" fmla="*/ 246 w 254"/>
                <a:gd name="T53" fmla="*/ 144 h 304"/>
                <a:gd name="T54" fmla="*/ 252 w 254"/>
                <a:gd name="T55" fmla="*/ 121 h 304"/>
                <a:gd name="T56" fmla="*/ 254 w 254"/>
                <a:gd name="T57" fmla="*/ 102 h 304"/>
                <a:gd name="T58" fmla="*/ 252 w 254"/>
                <a:gd name="T59" fmla="*/ 85 h 304"/>
                <a:gd name="T60" fmla="*/ 252 w 254"/>
                <a:gd name="T61" fmla="*/ 82 h 304"/>
                <a:gd name="T62" fmla="*/ 244 w 254"/>
                <a:gd name="T63" fmla="*/ 64 h 304"/>
                <a:gd name="T64" fmla="*/ 232 w 254"/>
                <a:gd name="T65" fmla="*/ 49 h 304"/>
                <a:gd name="T66" fmla="*/ 215 w 254"/>
                <a:gd name="T67" fmla="*/ 37 h 304"/>
                <a:gd name="T68" fmla="*/ 192 w 254"/>
                <a:gd name="T69" fmla="*/ 28 h 304"/>
                <a:gd name="T70" fmla="*/ 185 w 254"/>
                <a:gd name="T71" fmla="*/ 27 h 304"/>
                <a:gd name="T72" fmla="*/ 165 w 254"/>
                <a:gd name="T73" fmla="*/ 24 h 304"/>
                <a:gd name="T74" fmla="*/ 146 w 254"/>
                <a:gd name="T75" fmla="*/ 25 h 304"/>
                <a:gd name="T76" fmla="*/ 136 w 254"/>
                <a:gd name="T77" fmla="*/ 27 h 304"/>
                <a:gd name="T78" fmla="*/ 118 w 254"/>
                <a:gd name="T79" fmla="*/ 35 h 304"/>
                <a:gd name="T80" fmla="*/ 100 w 254"/>
                <a:gd name="T81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4" h="304">
                  <a:moveTo>
                    <a:pt x="100" y="46"/>
                  </a:moveTo>
                  <a:lnTo>
                    <a:pt x="110" y="11"/>
                  </a:lnTo>
                  <a:lnTo>
                    <a:pt x="70" y="0"/>
                  </a:lnTo>
                  <a:lnTo>
                    <a:pt x="0" y="246"/>
                  </a:lnTo>
                  <a:lnTo>
                    <a:pt x="41" y="258"/>
                  </a:lnTo>
                  <a:lnTo>
                    <a:pt x="78" y="129"/>
                  </a:lnTo>
                  <a:lnTo>
                    <a:pt x="83" y="113"/>
                  </a:lnTo>
                  <a:lnTo>
                    <a:pt x="87" y="101"/>
                  </a:lnTo>
                  <a:lnTo>
                    <a:pt x="92" y="93"/>
                  </a:lnTo>
                  <a:lnTo>
                    <a:pt x="96" y="85"/>
                  </a:lnTo>
                  <a:lnTo>
                    <a:pt x="103" y="77"/>
                  </a:lnTo>
                  <a:lnTo>
                    <a:pt x="112" y="71"/>
                  </a:lnTo>
                  <a:lnTo>
                    <a:pt x="124" y="64"/>
                  </a:lnTo>
                  <a:lnTo>
                    <a:pt x="136" y="60"/>
                  </a:lnTo>
                  <a:lnTo>
                    <a:pt x="155" y="59"/>
                  </a:lnTo>
                  <a:lnTo>
                    <a:pt x="163" y="61"/>
                  </a:lnTo>
                  <a:lnTo>
                    <a:pt x="173" y="63"/>
                  </a:lnTo>
                  <a:lnTo>
                    <a:pt x="182" y="67"/>
                  </a:lnTo>
                  <a:lnTo>
                    <a:pt x="199" y="79"/>
                  </a:lnTo>
                  <a:lnTo>
                    <a:pt x="207" y="98"/>
                  </a:lnTo>
                  <a:lnTo>
                    <a:pt x="209" y="108"/>
                  </a:lnTo>
                  <a:lnTo>
                    <a:pt x="207" y="121"/>
                  </a:lnTo>
                  <a:lnTo>
                    <a:pt x="203" y="136"/>
                  </a:lnTo>
                  <a:lnTo>
                    <a:pt x="158" y="292"/>
                  </a:lnTo>
                  <a:lnTo>
                    <a:pt x="201" y="304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52" y="121"/>
                  </a:lnTo>
                  <a:lnTo>
                    <a:pt x="254" y="102"/>
                  </a:lnTo>
                  <a:lnTo>
                    <a:pt x="252" y="85"/>
                  </a:lnTo>
                  <a:lnTo>
                    <a:pt x="252" y="82"/>
                  </a:lnTo>
                  <a:lnTo>
                    <a:pt x="244" y="64"/>
                  </a:lnTo>
                  <a:lnTo>
                    <a:pt x="232" y="49"/>
                  </a:lnTo>
                  <a:lnTo>
                    <a:pt x="215" y="37"/>
                  </a:lnTo>
                  <a:lnTo>
                    <a:pt x="192" y="28"/>
                  </a:lnTo>
                  <a:lnTo>
                    <a:pt x="185" y="27"/>
                  </a:lnTo>
                  <a:lnTo>
                    <a:pt x="165" y="24"/>
                  </a:lnTo>
                  <a:lnTo>
                    <a:pt x="146" y="25"/>
                  </a:lnTo>
                  <a:lnTo>
                    <a:pt x="136" y="27"/>
                  </a:lnTo>
                  <a:lnTo>
                    <a:pt x="118" y="35"/>
                  </a:lnTo>
                  <a:lnTo>
                    <a:pt x="10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6204815" y="3611247"/>
              <a:ext cx="108509" cy="119260"/>
            </a:xfrm>
            <a:custGeom>
              <a:avLst/>
              <a:gdLst>
                <a:gd name="T0" fmla="*/ 68 w 329"/>
                <a:gd name="T1" fmla="*/ 331 h 373"/>
                <a:gd name="T2" fmla="*/ 98 w 329"/>
                <a:gd name="T3" fmla="*/ 353 h 373"/>
                <a:gd name="T4" fmla="*/ 126 w 329"/>
                <a:gd name="T5" fmla="*/ 366 h 373"/>
                <a:gd name="T6" fmla="*/ 164 w 329"/>
                <a:gd name="T7" fmla="*/ 373 h 373"/>
                <a:gd name="T8" fmla="*/ 203 w 329"/>
                <a:gd name="T9" fmla="*/ 369 h 373"/>
                <a:gd name="T10" fmla="*/ 226 w 329"/>
                <a:gd name="T11" fmla="*/ 362 h 373"/>
                <a:gd name="T12" fmla="*/ 265 w 329"/>
                <a:gd name="T13" fmla="*/ 343 h 373"/>
                <a:gd name="T14" fmla="*/ 295 w 329"/>
                <a:gd name="T15" fmla="*/ 317 h 373"/>
                <a:gd name="T16" fmla="*/ 316 w 329"/>
                <a:gd name="T17" fmla="*/ 283 h 373"/>
                <a:gd name="T18" fmla="*/ 324 w 329"/>
                <a:gd name="T19" fmla="*/ 261 h 373"/>
                <a:gd name="T20" fmla="*/ 329 w 329"/>
                <a:gd name="T21" fmla="*/ 222 h 373"/>
                <a:gd name="T22" fmla="*/ 324 w 329"/>
                <a:gd name="T23" fmla="*/ 182 h 373"/>
                <a:gd name="T24" fmla="*/ 280 w 329"/>
                <a:gd name="T25" fmla="*/ 198 h 373"/>
                <a:gd name="T26" fmla="*/ 281 w 329"/>
                <a:gd name="T27" fmla="*/ 240 h 373"/>
                <a:gd name="T28" fmla="*/ 275 w 329"/>
                <a:gd name="T29" fmla="*/ 267 h 373"/>
                <a:gd name="T30" fmla="*/ 252 w 329"/>
                <a:gd name="T31" fmla="*/ 300 h 373"/>
                <a:gd name="T32" fmla="*/ 215 w 329"/>
                <a:gd name="T33" fmla="*/ 321 h 373"/>
                <a:gd name="T34" fmla="*/ 174 w 329"/>
                <a:gd name="T35" fmla="*/ 329 h 373"/>
                <a:gd name="T36" fmla="*/ 138 w 329"/>
                <a:gd name="T37" fmla="*/ 322 h 373"/>
                <a:gd name="T38" fmla="*/ 118 w 329"/>
                <a:gd name="T39" fmla="*/ 311 h 373"/>
                <a:gd name="T40" fmla="*/ 91 w 329"/>
                <a:gd name="T41" fmla="*/ 285 h 373"/>
                <a:gd name="T42" fmla="*/ 70 w 329"/>
                <a:gd name="T43" fmla="*/ 249 h 373"/>
                <a:gd name="T44" fmla="*/ 61 w 329"/>
                <a:gd name="T45" fmla="*/ 228 h 373"/>
                <a:gd name="T46" fmla="*/ 50 w 329"/>
                <a:gd name="T47" fmla="*/ 183 h 373"/>
                <a:gd name="T48" fmla="*/ 48 w 329"/>
                <a:gd name="T49" fmla="*/ 144 h 373"/>
                <a:gd name="T50" fmla="*/ 55 w 329"/>
                <a:gd name="T51" fmla="*/ 112 h 373"/>
                <a:gd name="T52" fmla="*/ 72 w 329"/>
                <a:gd name="T53" fmla="*/ 84 h 373"/>
                <a:gd name="T54" fmla="*/ 103 w 329"/>
                <a:gd name="T55" fmla="*/ 58 h 373"/>
                <a:gd name="T56" fmla="*/ 135 w 329"/>
                <a:gd name="T57" fmla="*/ 46 h 373"/>
                <a:gd name="T58" fmla="*/ 175 w 329"/>
                <a:gd name="T59" fmla="*/ 43 h 373"/>
                <a:gd name="T60" fmla="*/ 194 w 329"/>
                <a:gd name="T61" fmla="*/ 48 h 373"/>
                <a:gd name="T62" fmla="*/ 226 w 329"/>
                <a:gd name="T63" fmla="*/ 70 h 373"/>
                <a:gd name="T64" fmla="*/ 283 w 329"/>
                <a:gd name="T65" fmla="*/ 72 h 373"/>
                <a:gd name="T66" fmla="*/ 268 w 329"/>
                <a:gd name="T67" fmla="*/ 47 h 373"/>
                <a:gd name="T68" fmla="*/ 238 w 329"/>
                <a:gd name="T69" fmla="*/ 20 h 373"/>
                <a:gd name="T70" fmla="*/ 207 w 329"/>
                <a:gd name="T71" fmla="*/ 6 h 373"/>
                <a:gd name="T72" fmla="*/ 171 w 329"/>
                <a:gd name="T73" fmla="*/ 0 h 373"/>
                <a:gd name="T74" fmla="*/ 131 w 329"/>
                <a:gd name="T75" fmla="*/ 4 h 373"/>
                <a:gd name="T76" fmla="*/ 93 w 329"/>
                <a:gd name="T77" fmla="*/ 16 h 373"/>
                <a:gd name="T78" fmla="*/ 57 w 329"/>
                <a:gd name="T79" fmla="*/ 38 h 373"/>
                <a:gd name="T80" fmla="*/ 29 w 329"/>
                <a:gd name="T81" fmla="*/ 66 h 373"/>
                <a:gd name="T82" fmla="*/ 10 w 329"/>
                <a:gd name="T83" fmla="*/ 102 h 373"/>
                <a:gd name="T84" fmla="*/ 1 w 329"/>
                <a:gd name="T85" fmla="*/ 136 h 373"/>
                <a:gd name="T86" fmla="*/ 0 w 329"/>
                <a:gd name="T87" fmla="*/ 174 h 373"/>
                <a:gd name="T88" fmla="*/ 6 w 329"/>
                <a:gd name="T89" fmla="*/ 215 h 373"/>
                <a:gd name="T90" fmla="*/ 13 w 329"/>
                <a:gd name="T91" fmla="*/ 237 h 373"/>
                <a:gd name="T92" fmla="*/ 32 w 329"/>
                <a:gd name="T93" fmla="*/ 281 h 373"/>
                <a:gd name="T94" fmla="*/ 55 w 329"/>
                <a:gd name="T95" fmla="*/ 31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373">
                  <a:moveTo>
                    <a:pt x="55" y="316"/>
                  </a:moveTo>
                  <a:lnTo>
                    <a:pt x="68" y="331"/>
                  </a:lnTo>
                  <a:lnTo>
                    <a:pt x="82" y="343"/>
                  </a:lnTo>
                  <a:lnTo>
                    <a:pt x="98" y="353"/>
                  </a:lnTo>
                  <a:lnTo>
                    <a:pt x="114" y="361"/>
                  </a:lnTo>
                  <a:lnTo>
                    <a:pt x="126" y="366"/>
                  </a:lnTo>
                  <a:lnTo>
                    <a:pt x="145" y="370"/>
                  </a:lnTo>
                  <a:lnTo>
                    <a:pt x="164" y="373"/>
                  </a:lnTo>
                  <a:lnTo>
                    <a:pt x="183" y="372"/>
                  </a:lnTo>
                  <a:lnTo>
                    <a:pt x="203" y="369"/>
                  </a:lnTo>
                  <a:lnTo>
                    <a:pt x="224" y="363"/>
                  </a:lnTo>
                  <a:lnTo>
                    <a:pt x="226" y="362"/>
                  </a:lnTo>
                  <a:lnTo>
                    <a:pt x="246" y="354"/>
                  </a:lnTo>
                  <a:lnTo>
                    <a:pt x="265" y="343"/>
                  </a:lnTo>
                  <a:lnTo>
                    <a:pt x="281" y="331"/>
                  </a:lnTo>
                  <a:lnTo>
                    <a:pt x="295" y="317"/>
                  </a:lnTo>
                  <a:lnTo>
                    <a:pt x="306" y="301"/>
                  </a:lnTo>
                  <a:lnTo>
                    <a:pt x="316" y="283"/>
                  </a:lnTo>
                  <a:lnTo>
                    <a:pt x="317" y="279"/>
                  </a:lnTo>
                  <a:lnTo>
                    <a:pt x="324" y="261"/>
                  </a:lnTo>
                  <a:lnTo>
                    <a:pt x="327" y="242"/>
                  </a:lnTo>
                  <a:lnTo>
                    <a:pt x="329" y="222"/>
                  </a:lnTo>
                  <a:lnTo>
                    <a:pt x="328" y="202"/>
                  </a:lnTo>
                  <a:lnTo>
                    <a:pt x="324" y="182"/>
                  </a:lnTo>
                  <a:lnTo>
                    <a:pt x="280" y="197"/>
                  </a:lnTo>
                  <a:lnTo>
                    <a:pt x="280" y="198"/>
                  </a:lnTo>
                  <a:lnTo>
                    <a:pt x="282" y="220"/>
                  </a:lnTo>
                  <a:lnTo>
                    <a:pt x="281" y="240"/>
                  </a:lnTo>
                  <a:lnTo>
                    <a:pt x="278" y="257"/>
                  </a:lnTo>
                  <a:lnTo>
                    <a:pt x="275" y="267"/>
                  </a:lnTo>
                  <a:lnTo>
                    <a:pt x="265" y="285"/>
                  </a:lnTo>
                  <a:lnTo>
                    <a:pt x="252" y="300"/>
                  </a:lnTo>
                  <a:lnTo>
                    <a:pt x="236" y="312"/>
                  </a:lnTo>
                  <a:lnTo>
                    <a:pt x="215" y="321"/>
                  </a:lnTo>
                  <a:lnTo>
                    <a:pt x="194" y="327"/>
                  </a:lnTo>
                  <a:lnTo>
                    <a:pt x="174" y="329"/>
                  </a:lnTo>
                  <a:lnTo>
                    <a:pt x="156" y="328"/>
                  </a:lnTo>
                  <a:lnTo>
                    <a:pt x="138" y="322"/>
                  </a:lnTo>
                  <a:lnTo>
                    <a:pt x="121" y="313"/>
                  </a:lnTo>
                  <a:lnTo>
                    <a:pt x="118" y="311"/>
                  </a:lnTo>
                  <a:lnTo>
                    <a:pt x="104" y="299"/>
                  </a:lnTo>
                  <a:lnTo>
                    <a:pt x="91" y="285"/>
                  </a:lnTo>
                  <a:lnTo>
                    <a:pt x="80" y="268"/>
                  </a:lnTo>
                  <a:lnTo>
                    <a:pt x="70" y="249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54" y="205"/>
                  </a:lnTo>
                  <a:lnTo>
                    <a:pt x="50" y="183"/>
                  </a:lnTo>
                  <a:lnTo>
                    <a:pt x="48" y="163"/>
                  </a:lnTo>
                  <a:lnTo>
                    <a:pt x="48" y="144"/>
                  </a:lnTo>
                  <a:lnTo>
                    <a:pt x="50" y="127"/>
                  </a:lnTo>
                  <a:lnTo>
                    <a:pt x="55" y="112"/>
                  </a:lnTo>
                  <a:lnTo>
                    <a:pt x="60" y="100"/>
                  </a:lnTo>
                  <a:lnTo>
                    <a:pt x="72" y="84"/>
                  </a:lnTo>
                  <a:lnTo>
                    <a:pt x="86" y="70"/>
                  </a:lnTo>
                  <a:lnTo>
                    <a:pt x="103" y="58"/>
                  </a:lnTo>
                  <a:lnTo>
                    <a:pt x="123" y="50"/>
                  </a:lnTo>
                  <a:lnTo>
                    <a:pt x="135" y="46"/>
                  </a:lnTo>
                  <a:lnTo>
                    <a:pt x="156" y="42"/>
                  </a:lnTo>
                  <a:lnTo>
                    <a:pt x="175" y="43"/>
                  </a:lnTo>
                  <a:lnTo>
                    <a:pt x="192" y="47"/>
                  </a:lnTo>
                  <a:lnTo>
                    <a:pt x="194" y="48"/>
                  </a:lnTo>
                  <a:lnTo>
                    <a:pt x="211" y="57"/>
                  </a:lnTo>
                  <a:lnTo>
                    <a:pt x="226" y="70"/>
                  </a:lnTo>
                  <a:lnTo>
                    <a:pt x="239" y="87"/>
                  </a:lnTo>
                  <a:lnTo>
                    <a:pt x="283" y="72"/>
                  </a:lnTo>
                  <a:lnTo>
                    <a:pt x="279" y="64"/>
                  </a:lnTo>
                  <a:lnTo>
                    <a:pt x="268" y="47"/>
                  </a:lnTo>
                  <a:lnTo>
                    <a:pt x="254" y="33"/>
                  </a:lnTo>
                  <a:lnTo>
                    <a:pt x="238" y="20"/>
                  </a:lnTo>
                  <a:lnTo>
                    <a:pt x="218" y="10"/>
                  </a:lnTo>
                  <a:lnTo>
                    <a:pt x="207" y="6"/>
                  </a:lnTo>
                  <a:lnTo>
                    <a:pt x="190" y="1"/>
                  </a:lnTo>
                  <a:lnTo>
                    <a:pt x="171" y="0"/>
                  </a:lnTo>
                  <a:lnTo>
                    <a:pt x="151" y="0"/>
                  </a:lnTo>
                  <a:lnTo>
                    <a:pt x="131" y="4"/>
                  </a:lnTo>
                  <a:lnTo>
                    <a:pt x="109" y="10"/>
                  </a:lnTo>
                  <a:lnTo>
                    <a:pt x="93" y="16"/>
                  </a:lnTo>
                  <a:lnTo>
                    <a:pt x="74" y="26"/>
                  </a:lnTo>
                  <a:lnTo>
                    <a:pt x="57" y="38"/>
                  </a:lnTo>
                  <a:lnTo>
                    <a:pt x="42" y="51"/>
                  </a:lnTo>
                  <a:lnTo>
                    <a:pt x="29" y="66"/>
                  </a:lnTo>
                  <a:lnTo>
                    <a:pt x="19" y="83"/>
                  </a:lnTo>
                  <a:lnTo>
                    <a:pt x="10" y="102"/>
                  </a:lnTo>
                  <a:lnTo>
                    <a:pt x="5" y="118"/>
                  </a:lnTo>
                  <a:lnTo>
                    <a:pt x="1" y="136"/>
                  </a:lnTo>
                  <a:lnTo>
                    <a:pt x="0" y="155"/>
                  </a:lnTo>
                  <a:lnTo>
                    <a:pt x="0" y="174"/>
                  </a:lnTo>
                  <a:lnTo>
                    <a:pt x="2" y="194"/>
                  </a:lnTo>
                  <a:lnTo>
                    <a:pt x="6" y="215"/>
                  </a:lnTo>
                  <a:lnTo>
                    <a:pt x="13" y="236"/>
                  </a:lnTo>
                  <a:lnTo>
                    <a:pt x="13" y="237"/>
                  </a:lnTo>
                  <a:lnTo>
                    <a:pt x="22" y="260"/>
                  </a:lnTo>
                  <a:lnTo>
                    <a:pt x="32" y="281"/>
                  </a:lnTo>
                  <a:lnTo>
                    <a:pt x="43" y="300"/>
                  </a:lnTo>
                  <a:lnTo>
                    <a:pt x="55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6323878" y="3641621"/>
              <a:ext cx="27045" cy="84409"/>
              <a:chOff x="8963" y="9723"/>
              <a:chExt cx="82" cy="264"/>
            </a:xfrm>
          </p:grpSpPr>
          <p:sp>
            <p:nvSpPr>
              <p:cNvPr id="80" name="Freeform 21"/>
              <p:cNvSpPr>
                <a:spLocks/>
              </p:cNvSpPr>
              <p:nvPr/>
            </p:nvSpPr>
            <p:spPr bwMode="auto">
              <a:xfrm>
                <a:off x="8963" y="9723"/>
                <a:ext cx="82" cy="264"/>
              </a:xfrm>
              <a:custGeom>
                <a:avLst/>
                <a:gdLst>
                  <a:gd name="T0" fmla="*/ 49 w 82"/>
                  <a:gd name="T1" fmla="*/ 38 h 264"/>
                  <a:gd name="T2" fmla="*/ 44 w 82"/>
                  <a:gd name="T3" fmla="*/ 19 h 264"/>
                  <a:gd name="T4" fmla="*/ 43 w 82"/>
                  <a:gd name="T5" fmla="*/ 0 h 264"/>
                  <a:gd name="T6" fmla="*/ 51 w 82"/>
                  <a:gd name="T7" fmla="*/ 128 h 264"/>
                  <a:gd name="T8" fmla="*/ 65 w 82"/>
                  <a:gd name="T9" fmla="*/ 140 h 264"/>
                  <a:gd name="T10" fmla="*/ 81 w 82"/>
                  <a:gd name="T11" fmla="*/ 150 h 264"/>
                  <a:gd name="T12" fmla="*/ 77 w 82"/>
                  <a:gd name="T13" fmla="*/ 91 h 264"/>
                  <a:gd name="T14" fmla="*/ 65 w 82"/>
                  <a:gd name="T15" fmla="*/ 75 h 264"/>
                  <a:gd name="T16" fmla="*/ 55 w 82"/>
                  <a:gd name="T17" fmla="*/ 55 h 264"/>
                  <a:gd name="T18" fmla="*/ 49 w 82"/>
                  <a:gd name="T19" fmla="*/ 3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264">
                    <a:moveTo>
                      <a:pt x="49" y="38"/>
                    </a:moveTo>
                    <a:lnTo>
                      <a:pt x="44" y="19"/>
                    </a:lnTo>
                    <a:lnTo>
                      <a:pt x="43" y="0"/>
                    </a:lnTo>
                    <a:lnTo>
                      <a:pt x="51" y="128"/>
                    </a:lnTo>
                    <a:lnTo>
                      <a:pt x="65" y="140"/>
                    </a:lnTo>
                    <a:lnTo>
                      <a:pt x="81" y="150"/>
                    </a:lnTo>
                    <a:lnTo>
                      <a:pt x="77" y="91"/>
                    </a:lnTo>
                    <a:lnTo>
                      <a:pt x="65" y="75"/>
                    </a:lnTo>
                    <a:lnTo>
                      <a:pt x="55" y="55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2"/>
              <p:cNvSpPr>
                <a:spLocks/>
              </p:cNvSpPr>
              <p:nvPr/>
            </p:nvSpPr>
            <p:spPr bwMode="auto">
              <a:xfrm>
                <a:off x="8963" y="9723"/>
                <a:ext cx="82" cy="264"/>
              </a:xfrm>
              <a:custGeom>
                <a:avLst/>
                <a:gdLst>
                  <a:gd name="T0" fmla="*/ 0 w 82"/>
                  <a:gd name="T1" fmla="*/ -5 h 264"/>
                  <a:gd name="T2" fmla="*/ 2 w 82"/>
                  <a:gd name="T3" fmla="*/ 32 h 264"/>
                  <a:gd name="T4" fmla="*/ 15 w 82"/>
                  <a:gd name="T5" fmla="*/ 73 h 264"/>
                  <a:gd name="T6" fmla="*/ 26 w 82"/>
                  <a:gd name="T7" fmla="*/ 95 h 264"/>
                  <a:gd name="T8" fmla="*/ 51 w 82"/>
                  <a:gd name="T9" fmla="*/ 128 h 264"/>
                  <a:gd name="T10" fmla="*/ 44 w 82"/>
                  <a:gd name="T11" fmla="*/ -18 h 264"/>
                  <a:gd name="T12" fmla="*/ 52 w 82"/>
                  <a:gd name="T13" fmla="*/ -42 h 264"/>
                  <a:gd name="T14" fmla="*/ 85 w 82"/>
                  <a:gd name="T15" fmla="*/ -68 h 264"/>
                  <a:gd name="T16" fmla="*/ 122 w 82"/>
                  <a:gd name="T17" fmla="*/ -75 h 264"/>
                  <a:gd name="T18" fmla="*/ 156 w 82"/>
                  <a:gd name="T19" fmla="*/ -60 h 264"/>
                  <a:gd name="T20" fmla="*/ 180 w 82"/>
                  <a:gd name="T21" fmla="*/ -31 h 264"/>
                  <a:gd name="T22" fmla="*/ 195 w 82"/>
                  <a:gd name="T23" fmla="*/ 2 h 264"/>
                  <a:gd name="T24" fmla="*/ 203 w 82"/>
                  <a:gd name="T25" fmla="*/ 42 h 264"/>
                  <a:gd name="T26" fmla="*/ 202 w 82"/>
                  <a:gd name="T27" fmla="*/ 68 h 264"/>
                  <a:gd name="T28" fmla="*/ 182 w 82"/>
                  <a:gd name="T29" fmla="*/ 102 h 264"/>
                  <a:gd name="T30" fmla="*/ 154 w 82"/>
                  <a:gd name="T31" fmla="*/ 117 h 264"/>
                  <a:gd name="T32" fmla="*/ 116 w 82"/>
                  <a:gd name="T33" fmla="*/ 119 h 264"/>
                  <a:gd name="T34" fmla="*/ 91 w 82"/>
                  <a:gd name="T35" fmla="*/ 105 h 264"/>
                  <a:gd name="T36" fmla="*/ 81 w 82"/>
                  <a:gd name="T37" fmla="*/ 150 h 264"/>
                  <a:gd name="T38" fmla="*/ 114 w 82"/>
                  <a:gd name="T39" fmla="*/ 159 h 264"/>
                  <a:gd name="T40" fmla="*/ 152 w 82"/>
                  <a:gd name="T41" fmla="*/ 156 h 264"/>
                  <a:gd name="T42" fmla="*/ 175 w 82"/>
                  <a:gd name="T43" fmla="*/ 148 h 264"/>
                  <a:gd name="T44" fmla="*/ 213 w 82"/>
                  <a:gd name="T45" fmla="*/ 125 h 264"/>
                  <a:gd name="T46" fmla="*/ 237 w 82"/>
                  <a:gd name="T47" fmla="*/ 94 h 264"/>
                  <a:gd name="T48" fmla="*/ 245 w 82"/>
                  <a:gd name="T49" fmla="*/ 67 h 264"/>
                  <a:gd name="T50" fmla="*/ 246 w 82"/>
                  <a:gd name="T51" fmla="*/ 29 h 264"/>
                  <a:gd name="T52" fmla="*/ 238 w 82"/>
                  <a:gd name="T53" fmla="*/ -9 h 264"/>
                  <a:gd name="T54" fmla="*/ 229 w 82"/>
                  <a:gd name="T55" fmla="*/ -33 h 264"/>
                  <a:gd name="T56" fmla="*/ 206 w 82"/>
                  <a:gd name="T57" fmla="*/ -72 h 264"/>
                  <a:gd name="T58" fmla="*/ 178 w 82"/>
                  <a:gd name="T59" fmla="*/ -98 h 264"/>
                  <a:gd name="T60" fmla="*/ 148 w 82"/>
                  <a:gd name="T61" fmla="*/ -110 h 264"/>
                  <a:gd name="T62" fmla="*/ 110 w 82"/>
                  <a:gd name="T63" fmla="*/ -113 h 264"/>
                  <a:gd name="T64" fmla="*/ 71 w 82"/>
                  <a:gd name="T65" fmla="*/ -103 h 264"/>
                  <a:gd name="T66" fmla="*/ 38 w 82"/>
                  <a:gd name="T67" fmla="*/ -83 h 264"/>
                  <a:gd name="T68" fmla="*/ 13 w 82"/>
                  <a:gd name="T69" fmla="*/ -53 h 264"/>
                  <a:gd name="T70" fmla="*/ 2 w 82"/>
                  <a:gd name="T71" fmla="*/ -2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264">
                    <a:moveTo>
                      <a:pt x="2" y="-23"/>
                    </a:moveTo>
                    <a:lnTo>
                      <a:pt x="0" y="-5"/>
                    </a:lnTo>
                    <a:lnTo>
                      <a:pt x="0" y="12"/>
                    </a:lnTo>
                    <a:lnTo>
                      <a:pt x="2" y="32"/>
                    </a:lnTo>
                    <a:lnTo>
                      <a:pt x="7" y="52"/>
                    </a:lnTo>
                    <a:lnTo>
                      <a:pt x="15" y="73"/>
                    </a:lnTo>
                    <a:lnTo>
                      <a:pt x="16" y="74"/>
                    </a:lnTo>
                    <a:lnTo>
                      <a:pt x="26" y="95"/>
                    </a:lnTo>
                    <a:lnTo>
                      <a:pt x="37" y="113"/>
                    </a:lnTo>
                    <a:lnTo>
                      <a:pt x="51" y="128"/>
                    </a:lnTo>
                    <a:lnTo>
                      <a:pt x="43" y="0"/>
                    </a:lnTo>
                    <a:lnTo>
                      <a:pt x="44" y="-18"/>
                    </a:lnTo>
                    <a:lnTo>
                      <a:pt x="44" y="-23"/>
                    </a:lnTo>
                    <a:lnTo>
                      <a:pt x="52" y="-42"/>
                    </a:lnTo>
                    <a:lnTo>
                      <a:pt x="65" y="-57"/>
                    </a:lnTo>
                    <a:lnTo>
                      <a:pt x="85" y="-68"/>
                    </a:lnTo>
                    <a:lnTo>
                      <a:pt x="103" y="-74"/>
                    </a:lnTo>
                    <a:lnTo>
                      <a:pt x="122" y="-75"/>
                    </a:lnTo>
                    <a:lnTo>
                      <a:pt x="140" y="-70"/>
                    </a:lnTo>
                    <a:lnTo>
                      <a:pt x="156" y="-60"/>
                    </a:lnTo>
                    <a:lnTo>
                      <a:pt x="169" y="-48"/>
                    </a:lnTo>
                    <a:lnTo>
                      <a:pt x="180" y="-31"/>
                    </a:lnTo>
                    <a:lnTo>
                      <a:pt x="190" y="-11"/>
                    </a:lnTo>
                    <a:lnTo>
                      <a:pt x="195" y="2"/>
                    </a:lnTo>
                    <a:lnTo>
                      <a:pt x="200" y="22"/>
                    </a:lnTo>
                    <a:lnTo>
                      <a:pt x="203" y="42"/>
                    </a:lnTo>
                    <a:lnTo>
                      <a:pt x="203" y="61"/>
                    </a:lnTo>
                    <a:lnTo>
                      <a:pt x="202" y="68"/>
                    </a:lnTo>
                    <a:lnTo>
                      <a:pt x="196" y="87"/>
                    </a:lnTo>
                    <a:lnTo>
                      <a:pt x="182" y="102"/>
                    </a:lnTo>
                    <a:lnTo>
                      <a:pt x="162" y="114"/>
                    </a:lnTo>
                    <a:lnTo>
                      <a:pt x="154" y="117"/>
                    </a:lnTo>
                    <a:lnTo>
                      <a:pt x="134" y="121"/>
                    </a:lnTo>
                    <a:lnTo>
                      <a:pt x="116" y="119"/>
                    </a:lnTo>
                    <a:lnTo>
                      <a:pt x="99" y="111"/>
                    </a:lnTo>
                    <a:lnTo>
                      <a:pt x="91" y="105"/>
                    </a:lnTo>
                    <a:lnTo>
                      <a:pt x="77" y="91"/>
                    </a:lnTo>
                    <a:lnTo>
                      <a:pt x="81" y="150"/>
                    </a:lnTo>
                    <a:lnTo>
                      <a:pt x="95" y="155"/>
                    </a:lnTo>
                    <a:lnTo>
                      <a:pt x="114" y="159"/>
                    </a:lnTo>
                    <a:lnTo>
                      <a:pt x="133" y="160"/>
                    </a:lnTo>
                    <a:lnTo>
                      <a:pt x="152" y="156"/>
                    </a:lnTo>
                    <a:lnTo>
                      <a:pt x="173" y="150"/>
                    </a:lnTo>
                    <a:lnTo>
                      <a:pt x="175" y="148"/>
                    </a:lnTo>
                    <a:lnTo>
                      <a:pt x="196" y="138"/>
                    </a:lnTo>
                    <a:lnTo>
                      <a:pt x="213" y="125"/>
                    </a:lnTo>
                    <a:lnTo>
                      <a:pt x="227" y="110"/>
                    </a:lnTo>
                    <a:lnTo>
                      <a:pt x="237" y="94"/>
                    </a:lnTo>
                    <a:lnTo>
                      <a:pt x="243" y="76"/>
                    </a:lnTo>
                    <a:lnTo>
                      <a:pt x="245" y="67"/>
                    </a:lnTo>
                    <a:lnTo>
                      <a:pt x="247" y="48"/>
                    </a:lnTo>
                    <a:lnTo>
                      <a:pt x="246" y="29"/>
                    </a:lnTo>
                    <a:lnTo>
                      <a:pt x="244" y="10"/>
                    </a:lnTo>
                    <a:lnTo>
                      <a:pt x="238" y="-9"/>
                    </a:lnTo>
                    <a:lnTo>
                      <a:pt x="231" y="-30"/>
                    </a:lnTo>
                    <a:lnTo>
                      <a:pt x="229" y="-33"/>
                    </a:lnTo>
                    <a:lnTo>
                      <a:pt x="219" y="-54"/>
                    </a:lnTo>
                    <a:lnTo>
                      <a:pt x="206" y="-72"/>
                    </a:lnTo>
                    <a:lnTo>
                      <a:pt x="193" y="-86"/>
                    </a:lnTo>
                    <a:lnTo>
                      <a:pt x="178" y="-98"/>
                    </a:lnTo>
                    <a:lnTo>
                      <a:pt x="161" y="-106"/>
                    </a:lnTo>
                    <a:lnTo>
                      <a:pt x="148" y="-110"/>
                    </a:lnTo>
                    <a:lnTo>
                      <a:pt x="129" y="-113"/>
                    </a:lnTo>
                    <a:lnTo>
                      <a:pt x="110" y="-113"/>
                    </a:lnTo>
                    <a:lnTo>
                      <a:pt x="91" y="-110"/>
                    </a:lnTo>
                    <a:lnTo>
                      <a:pt x="71" y="-103"/>
                    </a:lnTo>
                    <a:lnTo>
                      <a:pt x="55" y="-95"/>
                    </a:lnTo>
                    <a:lnTo>
                      <a:pt x="38" y="-83"/>
                    </a:lnTo>
                    <a:lnTo>
                      <a:pt x="24" y="-69"/>
                    </a:lnTo>
                    <a:lnTo>
                      <a:pt x="13" y="-53"/>
                    </a:lnTo>
                    <a:lnTo>
                      <a:pt x="5" y="-34"/>
                    </a:lnTo>
                    <a:lnTo>
                      <a:pt x="2" y="-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6402704" y="3558811"/>
              <a:ext cx="98944" cy="96559"/>
            </a:xfrm>
            <a:custGeom>
              <a:avLst/>
              <a:gdLst>
                <a:gd name="T0" fmla="*/ 202 w 300"/>
                <a:gd name="T1" fmla="*/ 131 h 302"/>
                <a:gd name="T2" fmla="*/ 212 w 300"/>
                <a:gd name="T3" fmla="*/ 152 h 302"/>
                <a:gd name="T4" fmla="*/ 218 w 300"/>
                <a:gd name="T5" fmla="*/ 171 h 302"/>
                <a:gd name="T6" fmla="*/ 221 w 300"/>
                <a:gd name="T7" fmla="*/ 188 h 302"/>
                <a:gd name="T8" fmla="*/ 221 w 300"/>
                <a:gd name="T9" fmla="*/ 205 h 302"/>
                <a:gd name="T10" fmla="*/ 215 w 300"/>
                <a:gd name="T11" fmla="*/ 224 h 302"/>
                <a:gd name="T12" fmla="*/ 203 w 300"/>
                <a:gd name="T13" fmla="*/ 240 h 302"/>
                <a:gd name="T14" fmla="*/ 185 w 300"/>
                <a:gd name="T15" fmla="*/ 252 h 302"/>
                <a:gd name="T16" fmla="*/ 172 w 300"/>
                <a:gd name="T17" fmla="*/ 257 h 302"/>
                <a:gd name="T18" fmla="*/ 153 w 300"/>
                <a:gd name="T19" fmla="*/ 258 h 302"/>
                <a:gd name="T20" fmla="*/ 136 w 300"/>
                <a:gd name="T21" fmla="*/ 251 h 302"/>
                <a:gd name="T22" fmla="*/ 129 w 300"/>
                <a:gd name="T23" fmla="*/ 245 h 302"/>
                <a:gd name="T24" fmla="*/ 122 w 300"/>
                <a:gd name="T25" fmla="*/ 237 h 302"/>
                <a:gd name="T26" fmla="*/ 116 w 300"/>
                <a:gd name="T27" fmla="*/ 225 h 302"/>
                <a:gd name="T28" fmla="*/ 39 w 300"/>
                <a:gd name="T29" fmla="*/ 73 h 302"/>
                <a:gd name="T30" fmla="*/ 0 w 300"/>
                <a:gd name="T31" fmla="*/ 93 h 302"/>
                <a:gd name="T32" fmla="*/ 79 w 300"/>
                <a:gd name="T33" fmla="*/ 249 h 302"/>
                <a:gd name="T34" fmla="*/ 86 w 300"/>
                <a:gd name="T35" fmla="*/ 262 h 302"/>
                <a:gd name="T36" fmla="*/ 99 w 300"/>
                <a:gd name="T37" fmla="*/ 279 h 302"/>
                <a:gd name="T38" fmla="*/ 112 w 300"/>
                <a:gd name="T39" fmla="*/ 291 h 302"/>
                <a:gd name="T40" fmla="*/ 120 w 300"/>
                <a:gd name="T41" fmla="*/ 295 h 302"/>
                <a:gd name="T42" fmla="*/ 136 w 300"/>
                <a:gd name="T43" fmla="*/ 301 h 302"/>
                <a:gd name="T44" fmla="*/ 155 w 300"/>
                <a:gd name="T45" fmla="*/ 302 h 302"/>
                <a:gd name="T46" fmla="*/ 174 w 300"/>
                <a:gd name="T47" fmla="*/ 298 h 302"/>
                <a:gd name="T48" fmla="*/ 195 w 300"/>
                <a:gd name="T49" fmla="*/ 289 h 302"/>
                <a:gd name="T50" fmla="*/ 199 w 300"/>
                <a:gd name="T51" fmla="*/ 288 h 302"/>
                <a:gd name="T52" fmla="*/ 216 w 300"/>
                <a:gd name="T53" fmla="*/ 276 h 302"/>
                <a:gd name="T54" fmla="*/ 230 w 300"/>
                <a:gd name="T55" fmla="*/ 261 h 302"/>
                <a:gd name="T56" fmla="*/ 240 w 300"/>
                <a:gd name="T57" fmla="*/ 244 h 302"/>
                <a:gd name="T58" fmla="*/ 244 w 300"/>
                <a:gd name="T59" fmla="*/ 234 h 302"/>
                <a:gd name="T60" fmla="*/ 246 w 300"/>
                <a:gd name="T61" fmla="*/ 224 h 302"/>
                <a:gd name="T62" fmla="*/ 247 w 300"/>
                <a:gd name="T63" fmla="*/ 213 h 302"/>
                <a:gd name="T64" fmla="*/ 264 w 300"/>
                <a:gd name="T65" fmla="*/ 247 h 302"/>
                <a:gd name="T66" fmla="*/ 300 w 300"/>
                <a:gd name="T67" fmla="*/ 228 h 302"/>
                <a:gd name="T68" fmla="*/ 184 w 300"/>
                <a:gd name="T69" fmla="*/ 0 h 302"/>
                <a:gd name="T70" fmla="*/ 145 w 300"/>
                <a:gd name="T71" fmla="*/ 19 h 302"/>
                <a:gd name="T72" fmla="*/ 202 w 300"/>
                <a:gd name="T73" fmla="*/ 1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302">
                  <a:moveTo>
                    <a:pt x="202" y="131"/>
                  </a:moveTo>
                  <a:lnTo>
                    <a:pt x="212" y="152"/>
                  </a:lnTo>
                  <a:lnTo>
                    <a:pt x="218" y="171"/>
                  </a:lnTo>
                  <a:lnTo>
                    <a:pt x="221" y="188"/>
                  </a:lnTo>
                  <a:lnTo>
                    <a:pt x="221" y="205"/>
                  </a:lnTo>
                  <a:lnTo>
                    <a:pt x="215" y="224"/>
                  </a:lnTo>
                  <a:lnTo>
                    <a:pt x="203" y="240"/>
                  </a:lnTo>
                  <a:lnTo>
                    <a:pt x="185" y="252"/>
                  </a:lnTo>
                  <a:lnTo>
                    <a:pt x="172" y="257"/>
                  </a:lnTo>
                  <a:lnTo>
                    <a:pt x="153" y="258"/>
                  </a:lnTo>
                  <a:lnTo>
                    <a:pt x="136" y="251"/>
                  </a:lnTo>
                  <a:lnTo>
                    <a:pt x="129" y="245"/>
                  </a:lnTo>
                  <a:lnTo>
                    <a:pt x="122" y="237"/>
                  </a:lnTo>
                  <a:lnTo>
                    <a:pt x="116" y="225"/>
                  </a:lnTo>
                  <a:lnTo>
                    <a:pt x="39" y="73"/>
                  </a:lnTo>
                  <a:lnTo>
                    <a:pt x="0" y="93"/>
                  </a:lnTo>
                  <a:lnTo>
                    <a:pt x="79" y="249"/>
                  </a:lnTo>
                  <a:lnTo>
                    <a:pt x="86" y="262"/>
                  </a:lnTo>
                  <a:lnTo>
                    <a:pt x="99" y="279"/>
                  </a:lnTo>
                  <a:lnTo>
                    <a:pt x="112" y="291"/>
                  </a:lnTo>
                  <a:lnTo>
                    <a:pt x="120" y="295"/>
                  </a:lnTo>
                  <a:lnTo>
                    <a:pt x="136" y="301"/>
                  </a:lnTo>
                  <a:lnTo>
                    <a:pt x="155" y="302"/>
                  </a:lnTo>
                  <a:lnTo>
                    <a:pt x="174" y="298"/>
                  </a:lnTo>
                  <a:lnTo>
                    <a:pt x="195" y="289"/>
                  </a:lnTo>
                  <a:lnTo>
                    <a:pt x="199" y="288"/>
                  </a:lnTo>
                  <a:lnTo>
                    <a:pt x="216" y="276"/>
                  </a:lnTo>
                  <a:lnTo>
                    <a:pt x="230" y="261"/>
                  </a:lnTo>
                  <a:lnTo>
                    <a:pt x="240" y="244"/>
                  </a:lnTo>
                  <a:lnTo>
                    <a:pt x="244" y="234"/>
                  </a:lnTo>
                  <a:lnTo>
                    <a:pt x="246" y="224"/>
                  </a:lnTo>
                  <a:lnTo>
                    <a:pt x="247" y="213"/>
                  </a:lnTo>
                  <a:lnTo>
                    <a:pt x="264" y="247"/>
                  </a:lnTo>
                  <a:lnTo>
                    <a:pt x="300" y="228"/>
                  </a:lnTo>
                  <a:lnTo>
                    <a:pt x="184" y="0"/>
                  </a:lnTo>
                  <a:lnTo>
                    <a:pt x="145" y="19"/>
                  </a:lnTo>
                  <a:lnTo>
                    <a:pt x="202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6485158" y="3521722"/>
              <a:ext cx="102243" cy="97198"/>
            </a:xfrm>
            <a:custGeom>
              <a:avLst/>
              <a:gdLst>
                <a:gd name="T0" fmla="*/ 83 w 310"/>
                <a:gd name="T1" fmla="*/ 30 h 304"/>
                <a:gd name="T2" fmla="*/ 70 w 310"/>
                <a:gd name="T3" fmla="*/ 45 h 304"/>
                <a:gd name="T4" fmla="*/ 66 w 310"/>
                <a:gd name="T5" fmla="*/ 53 h 304"/>
                <a:gd name="T6" fmla="*/ 58 w 310"/>
                <a:gd name="T7" fmla="*/ 71 h 304"/>
                <a:gd name="T8" fmla="*/ 53 w 310"/>
                <a:gd name="T9" fmla="*/ 92 h 304"/>
                <a:gd name="T10" fmla="*/ 35 w 310"/>
                <a:gd name="T11" fmla="*/ 61 h 304"/>
                <a:gd name="T12" fmla="*/ 0 w 310"/>
                <a:gd name="T13" fmla="*/ 81 h 304"/>
                <a:gd name="T14" fmla="*/ 128 w 310"/>
                <a:gd name="T15" fmla="*/ 303 h 304"/>
                <a:gd name="T16" fmla="*/ 165 w 310"/>
                <a:gd name="T17" fmla="*/ 282 h 304"/>
                <a:gd name="T18" fmla="*/ 98 w 310"/>
                <a:gd name="T19" fmla="*/ 165 h 304"/>
                <a:gd name="T20" fmla="*/ 90 w 310"/>
                <a:gd name="T21" fmla="*/ 151 h 304"/>
                <a:gd name="T22" fmla="*/ 84 w 310"/>
                <a:gd name="T23" fmla="*/ 139 h 304"/>
                <a:gd name="T24" fmla="*/ 81 w 310"/>
                <a:gd name="T25" fmla="*/ 130 h 304"/>
                <a:gd name="T26" fmla="*/ 79 w 310"/>
                <a:gd name="T27" fmla="*/ 121 h 304"/>
                <a:gd name="T28" fmla="*/ 78 w 310"/>
                <a:gd name="T29" fmla="*/ 111 h 304"/>
                <a:gd name="T30" fmla="*/ 80 w 310"/>
                <a:gd name="T31" fmla="*/ 101 h 304"/>
                <a:gd name="T32" fmla="*/ 83 w 310"/>
                <a:gd name="T33" fmla="*/ 87 h 304"/>
                <a:gd name="T34" fmla="*/ 88 w 310"/>
                <a:gd name="T35" fmla="*/ 76 h 304"/>
                <a:gd name="T36" fmla="*/ 97 w 310"/>
                <a:gd name="T37" fmla="*/ 67 h 304"/>
                <a:gd name="T38" fmla="*/ 101 w 310"/>
                <a:gd name="T39" fmla="*/ 62 h 304"/>
                <a:gd name="T40" fmla="*/ 108 w 310"/>
                <a:gd name="T41" fmla="*/ 57 h 304"/>
                <a:gd name="T42" fmla="*/ 117 w 310"/>
                <a:gd name="T43" fmla="*/ 51 h 304"/>
                <a:gd name="T44" fmla="*/ 129 w 310"/>
                <a:gd name="T45" fmla="*/ 46 h 304"/>
                <a:gd name="T46" fmla="*/ 148 w 310"/>
                <a:gd name="T47" fmla="*/ 44 h 304"/>
                <a:gd name="T48" fmla="*/ 165 w 310"/>
                <a:gd name="T49" fmla="*/ 51 h 304"/>
                <a:gd name="T50" fmla="*/ 174 w 310"/>
                <a:gd name="T51" fmla="*/ 57 h 304"/>
                <a:gd name="T52" fmla="*/ 182 w 310"/>
                <a:gd name="T53" fmla="*/ 67 h 304"/>
                <a:gd name="T54" fmla="*/ 190 w 310"/>
                <a:gd name="T55" fmla="*/ 81 h 304"/>
                <a:gd name="T56" fmla="*/ 271 w 310"/>
                <a:gd name="T57" fmla="*/ 221 h 304"/>
                <a:gd name="T58" fmla="*/ 309 w 310"/>
                <a:gd name="T59" fmla="*/ 199 h 304"/>
                <a:gd name="T60" fmla="*/ 227 w 310"/>
                <a:gd name="T61" fmla="*/ 56 h 304"/>
                <a:gd name="T62" fmla="*/ 226 w 310"/>
                <a:gd name="T63" fmla="*/ 56 h 304"/>
                <a:gd name="T64" fmla="*/ 213 w 310"/>
                <a:gd name="T65" fmla="*/ 36 h 304"/>
                <a:gd name="T66" fmla="*/ 201 w 310"/>
                <a:gd name="T67" fmla="*/ 21 h 304"/>
                <a:gd name="T68" fmla="*/ 188 w 310"/>
                <a:gd name="T69" fmla="*/ 10 h 304"/>
                <a:gd name="T70" fmla="*/ 180 w 310"/>
                <a:gd name="T71" fmla="*/ 5 h 304"/>
                <a:gd name="T72" fmla="*/ 163 w 310"/>
                <a:gd name="T73" fmla="*/ 0 h 304"/>
                <a:gd name="T74" fmla="*/ 144 w 310"/>
                <a:gd name="T75" fmla="*/ 0 h 304"/>
                <a:gd name="T76" fmla="*/ 125 w 310"/>
                <a:gd name="T77" fmla="*/ 4 h 304"/>
                <a:gd name="T78" fmla="*/ 105 w 310"/>
                <a:gd name="T79" fmla="*/ 14 h 304"/>
                <a:gd name="T80" fmla="*/ 99 w 310"/>
                <a:gd name="T81" fmla="*/ 17 h 304"/>
                <a:gd name="T82" fmla="*/ 83 w 310"/>
                <a:gd name="T83" fmla="*/ 3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" h="304">
                  <a:moveTo>
                    <a:pt x="83" y="30"/>
                  </a:moveTo>
                  <a:lnTo>
                    <a:pt x="70" y="45"/>
                  </a:lnTo>
                  <a:lnTo>
                    <a:pt x="66" y="53"/>
                  </a:lnTo>
                  <a:lnTo>
                    <a:pt x="58" y="71"/>
                  </a:lnTo>
                  <a:lnTo>
                    <a:pt x="53" y="92"/>
                  </a:lnTo>
                  <a:lnTo>
                    <a:pt x="35" y="61"/>
                  </a:lnTo>
                  <a:lnTo>
                    <a:pt x="0" y="81"/>
                  </a:lnTo>
                  <a:lnTo>
                    <a:pt x="128" y="303"/>
                  </a:lnTo>
                  <a:lnTo>
                    <a:pt x="165" y="282"/>
                  </a:lnTo>
                  <a:lnTo>
                    <a:pt x="98" y="165"/>
                  </a:lnTo>
                  <a:lnTo>
                    <a:pt x="90" y="151"/>
                  </a:lnTo>
                  <a:lnTo>
                    <a:pt x="84" y="139"/>
                  </a:lnTo>
                  <a:lnTo>
                    <a:pt x="81" y="130"/>
                  </a:lnTo>
                  <a:lnTo>
                    <a:pt x="79" y="121"/>
                  </a:lnTo>
                  <a:lnTo>
                    <a:pt x="78" y="111"/>
                  </a:lnTo>
                  <a:lnTo>
                    <a:pt x="80" y="101"/>
                  </a:lnTo>
                  <a:lnTo>
                    <a:pt x="83" y="87"/>
                  </a:lnTo>
                  <a:lnTo>
                    <a:pt x="88" y="76"/>
                  </a:lnTo>
                  <a:lnTo>
                    <a:pt x="97" y="67"/>
                  </a:lnTo>
                  <a:lnTo>
                    <a:pt x="101" y="62"/>
                  </a:lnTo>
                  <a:lnTo>
                    <a:pt x="108" y="57"/>
                  </a:lnTo>
                  <a:lnTo>
                    <a:pt x="117" y="51"/>
                  </a:lnTo>
                  <a:lnTo>
                    <a:pt x="129" y="46"/>
                  </a:lnTo>
                  <a:lnTo>
                    <a:pt x="148" y="44"/>
                  </a:lnTo>
                  <a:lnTo>
                    <a:pt x="165" y="51"/>
                  </a:lnTo>
                  <a:lnTo>
                    <a:pt x="174" y="57"/>
                  </a:lnTo>
                  <a:lnTo>
                    <a:pt x="182" y="67"/>
                  </a:lnTo>
                  <a:lnTo>
                    <a:pt x="190" y="81"/>
                  </a:lnTo>
                  <a:lnTo>
                    <a:pt x="271" y="221"/>
                  </a:lnTo>
                  <a:lnTo>
                    <a:pt x="309" y="199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13" y="36"/>
                  </a:lnTo>
                  <a:lnTo>
                    <a:pt x="201" y="21"/>
                  </a:lnTo>
                  <a:lnTo>
                    <a:pt x="188" y="10"/>
                  </a:lnTo>
                  <a:lnTo>
                    <a:pt x="180" y="5"/>
                  </a:lnTo>
                  <a:lnTo>
                    <a:pt x="163" y="0"/>
                  </a:lnTo>
                  <a:lnTo>
                    <a:pt x="144" y="0"/>
                  </a:lnTo>
                  <a:lnTo>
                    <a:pt x="125" y="4"/>
                  </a:lnTo>
                  <a:lnTo>
                    <a:pt x="105" y="14"/>
                  </a:lnTo>
                  <a:lnTo>
                    <a:pt x="99" y="17"/>
                  </a:lnTo>
                  <a:lnTo>
                    <a:pt x="8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6575857" y="3472163"/>
              <a:ext cx="82124" cy="85688"/>
            </a:xfrm>
            <a:custGeom>
              <a:avLst/>
              <a:gdLst>
                <a:gd name="T0" fmla="*/ 62 w 249"/>
                <a:gd name="T1" fmla="*/ 237 h 268"/>
                <a:gd name="T2" fmla="*/ 95 w 249"/>
                <a:gd name="T3" fmla="*/ 258 h 268"/>
                <a:gd name="T4" fmla="*/ 126 w 249"/>
                <a:gd name="T5" fmla="*/ 267 h 268"/>
                <a:gd name="T6" fmla="*/ 164 w 249"/>
                <a:gd name="T7" fmla="*/ 265 h 268"/>
                <a:gd name="T8" fmla="*/ 200 w 249"/>
                <a:gd name="T9" fmla="*/ 247 h 268"/>
                <a:gd name="T10" fmla="*/ 229 w 249"/>
                <a:gd name="T11" fmla="*/ 220 h 268"/>
                <a:gd name="T12" fmla="*/ 246 w 249"/>
                <a:gd name="T13" fmla="*/ 185 h 268"/>
                <a:gd name="T14" fmla="*/ 248 w 249"/>
                <a:gd name="T15" fmla="*/ 162 h 268"/>
                <a:gd name="T16" fmla="*/ 240 w 249"/>
                <a:gd name="T17" fmla="*/ 124 h 268"/>
                <a:gd name="T18" fmla="*/ 197 w 249"/>
                <a:gd name="T19" fmla="*/ 128 h 268"/>
                <a:gd name="T20" fmla="*/ 206 w 249"/>
                <a:gd name="T21" fmla="*/ 159 h 268"/>
                <a:gd name="T22" fmla="*/ 205 w 249"/>
                <a:gd name="T23" fmla="*/ 182 h 268"/>
                <a:gd name="T24" fmla="*/ 181 w 249"/>
                <a:gd name="T25" fmla="*/ 215 h 268"/>
                <a:gd name="T26" fmla="*/ 161 w 249"/>
                <a:gd name="T27" fmla="*/ 226 h 268"/>
                <a:gd name="T28" fmla="*/ 124 w 249"/>
                <a:gd name="T29" fmla="*/ 224 h 268"/>
                <a:gd name="T30" fmla="*/ 102 w 249"/>
                <a:gd name="T31" fmla="*/ 212 h 268"/>
                <a:gd name="T32" fmla="*/ 73 w 249"/>
                <a:gd name="T33" fmla="*/ 181 h 268"/>
                <a:gd name="T34" fmla="*/ 58 w 249"/>
                <a:gd name="T35" fmla="*/ 158 h 268"/>
                <a:gd name="T36" fmla="*/ 44 w 249"/>
                <a:gd name="T37" fmla="*/ 122 h 268"/>
                <a:gd name="T38" fmla="*/ 45 w 249"/>
                <a:gd name="T39" fmla="*/ 86 h 268"/>
                <a:gd name="T40" fmla="*/ 68 w 249"/>
                <a:gd name="T41" fmla="*/ 55 h 268"/>
                <a:gd name="T42" fmla="*/ 96 w 249"/>
                <a:gd name="T43" fmla="*/ 42 h 268"/>
                <a:gd name="T44" fmla="*/ 116 w 249"/>
                <a:gd name="T45" fmla="*/ 43 h 268"/>
                <a:gd name="T46" fmla="*/ 150 w 249"/>
                <a:gd name="T47" fmla="*/ 64 h 268"/>
                <a:gd name="T48" fmla="*/ 167 w 249"/>
                <a:gd name="T49" fmla="*/ 22 h 268"/>
                <a:gd name="T50" fmla="*/ 132 w 249"/>
                <a:gd name="T51" fmla="*/ 2 h 268"/>
                <a:gd name="T52" fmla="*/ 102 w 249"/>
                <a:gd name="T53" fmla="*/ 0 h 268"/>
                <a:gd name="T54" fmla="*/ 64 w 249"/>
                <a:gd name="T55" fmla="*/ 12 h 268"/>
                <a:gd name="T56" fmla="*/ 36 w 249"/>
                <a:gd name="T57" fmla="*/ 32 h 268"/>
                <a:gd name="T58" fmla="*/ 11 w 249"/>
                <a:gd name="T59" fmla="*/ 64 h 268"/>
                <a:gd name="T60" fmla="*/ 0 w 249"/>
                <a:gd name="T61" fmla="*/ 103 h 268"/>
                <a:gd name="T62" fmla="*/ 1 w 249"/>
                <a:gd name="T63" fmla="*/ 132 h 268"/>
                <a:gd name="T64" fmla="*/ 13 w 249"/>
                <a:gd name="T65" fmla="*/ 170 h 268"/>
                <a:gd name="T66" fmla="*/ 35 w 249"/>
                <a:gd name="T67" fmla="*/ 20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68">
                  <a:moveTo>
                    <a:pt x="47" y="222"/>
                  </a:moveTo>
                  <a:lnTo>
                    <a:pt x="62" y="237"/>
                  </a:lnTo>
                  <a:lnTo>
                    <a:pt x="78" y="249"/>
                  </a:lnTo>
                  <a:lnTo>
                    <a:pt x="95" y="258"/>
                  </a:lnTo>
                  <a:lnTo>
                    <a:pt x="114" y="265"/>
                  </a:lnTo>
                  <a:lnTo>
                    <a:pt x="126" y="267"/>
                  </a:lnTo>
                  <a:lnTo>
                    <a:pt x="145" y="268"/>
                  </a:lnTo>
                  <a:lnTo>
                    <a:pt x="164" y="265"/>
                  </a:lnTo>
                  <a:lnTo>
                    <a:pt x="182" y="258"/>
                  </a:lnTo>
                  <a:lnTo>
                    <a:pt x="200" y="247"/>
                  </a:lnTo>
                  <a:lnTo>
                    <a:pt x="215" y="235"/>
                  </a:lnTo>
                  <a:lnTo>
                    <a:pt x="229" y="220"/>
                  </a:lnTo>
                  <a:lnTo>
                    <a:pt x="239" y="203"/>
                  </a:lnTo>
                  <a:lnTo>
                    <a:pt x="246" y="185"/>
                  </a:lnTo>
                  <a:lnTo>
                    <a:pt x="247" y="180"/>
                  </a:lnTo>
                  <a:lnTo>
                    <a:pt x="248" y="162"/>
                  </a:lnTo>
                  <a:lnTo>
                    <a:pt x="246" y="144"/>
                  </a:lnTo>
                  <a:lnTo>
                    <a:pt x="240" y="124"/>
                  </a:lnTo>
                  <a:lnTo>
                    <a:pt x="231" y="103"/>
                  </a:lnTo>
                  <a:lnTo>
                    <a:pt x="197" y="128"/>
                  </a:lnTo>
                  <a:lnTo>
                    <a:pt x="201" y="139"/>
                  </a:lnTo>
                  <a:lnTo>
                    <a:pt x="206" y="159"/>
                  </a:lnTo>
                  <a:lnTo>
                    <a:pt x="206" y="177"/>
                  </a:lnTo>
                  <a:lnTo>
                    <a:pt x="205" y="182"/>
                  </a:lnTo>
                  <a:lnTo>
                    <a:pt x="197" y="200"/>
                  </a:lnTo>
                  <a:lnTo>
                    <a:pt x="181" y="215"/>
                  </a:lnTo>
                  <a:lnTo>
                    <a:pt x="179" y="217"/>
                  </a:lnTo>
                  <a:lnTo>
                    <a:pt x="161" y="226"/>
                  </a:lnTo>
                  <a:lnTo>
                    <a:pt x="143" y="228"/>
                  </a:lnTo>
                  <a:lnTo>
                    <a:pt x="124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87" y="198"/>
                  </a:lnTo>
                  <a:lnTo>
                    <a:pt x="73" y="181"/>
                  </a:lnTo>
                  <a:lnTo>
                    <a:pt x="69" y="176"/>
                  </a:lnTo>
                  <a:lnTo>
                    <a:pt x="58" y="158"/>
                  </a:lnTo>
                  <a:lnTo>
                    <a:pt x="49" y="140"/>
                  </a:lnTo>
                  <a:lnTo>
                    <a:pt x="44" y="122"/>
                  </a:lnTo>
                  <a:lnTo>
                    <a:pt x="42" y="105"/>
                  </a:lnTo>
                  <a:lnTo>
                    <a:pt x="45" y="86"/>
                  </a:lnTo>
                  <a:lnTo>
                    <a:pt x="54" y="69"/>
                  </a:lnTo>
                  <a:lnTo>
                    <a:pt x="68" y="55"/>
                  </a:lnTo>
                  <a:lnTo>
                    <a:pt x="77" y="49"/>
                  </a:lnTo>
                  <a:lnTo>
                    <a:pt x="96" y="42"/>
                  </a:lnTo>
                  <a:lnTo>
                    <a:pt x="113" y="42"/>
                  </a:lnTo>
                  <a:lnTo>
                    <a:pt x="116" y="43"/>
                  </a:lnTo>
                  <a:lnTo>
                    <a:pt x="134" y="51"/>
                  </a:lnTo>
                  <a:lnTo>
                    <a:pt x="150" y="64"/>
                  </a:lnTo>
                  <a:lnTo>
                    <a:pt x="184" y="39"/>
                  </a:lnTo>
                  <a:lnTo>
                    <a:pt x="167" y="22"/>
                  </a:lnTo>
                  <a:lnTo>
                    <a:pt x="150" y="10"/>
                  </a:lnTo>
                  <a:lnTo>
                    <a:pt x="132" y="2"/>
                  </a:lnTo>
                  <a:lnTo>
                    <a:pt x="115" y="0"/>
                  </a:lnTo>
                  <a:lnTo>
                    <a:pt x="102" y="0"/>
                  </a:lnTo>
                  <a:lnTo>
                    <a:pt x="83" y="4"/>
                  </a:lnTo>
                  <a:lnTo>
                    <a:pt x="64" y="12"/>
                  </a:lnTo>
                  <a:lnTo>
                    <a:pt x="45" y="24"/>
                  </a:lnTo>
                  <a:lnTo>
                    <a:pt x="36" y="32"/>
                  </a:lnTo>
                  <a:lnTo>
                    <a:pt x="21" y="47"/>
                  </a:lnTo>
                  <a:lnTo>
                    <a:pt x="11" y="64"/>
                  </a:lnTo>
                  <a:lnTo>
                    <a:pt x="4" y="83"/>
                  </a:lnTo>
                  <a:lnTo>
                    <a:pt x="0" y="103"/>
                  </a:lnTo>
                  <a:lnTo>
                    <a:pt x="0" y="114"/>
                  </a:lnTo>
                  <a:lnTo>
                    <a:pt x="1" y="132"/>
                  </a:lnTo>
                  <a:lnTo>
                    <a:pt x="5" y="151"/>
                  </a:lnTo>
                  <a:lnTo>
                    <a:pt x="13" y="170"/>
                  </a:lnTo>
                  <a:lnTo>
                    <a:pt x="22" y="189"/>
                  </a:lnTo>
                  <a:lnTo>
                    <a:pt x="35" y="208"/>
                  </a:lnTo>
                  <a:lnTo>
                    <a:pt x="47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6613456" y="3418768"/>
              <a:ext cx="87071" cy="94001"/>
              <a:chOff x="9841" y="9026"/>
              <a:chExt cx="264" cy="294"/>
            </a:xfrm>
          </p:grpSpPr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9841" y="9026"/>
                <a:ext cx="264" cy="294"/>
              </a:xfrm>
              <a:custGeom>
                <a:avLst/>
                <a:gdLst>
                  <a:gd name="T0" fmla="*/ 96 w 264"/>
                  <a:gd name="T1" fmla="*/ 72 h 294"/>
                  <a:gd name="T2" fmla="*/ 63 w 264"/>
                  <a:gd name="T3" fmla="*/ 101 h 294"/>
                  <a:gd name="T4" fmla="*/ 230 w 264"/>
                  <a:gd name="T5" fmla="*/ 294 h 294"/>
                  <a:gd name="T6" fmla="*/ 264 w 264"/>
                  <a:gd name="T7" fmla="*/ 265 h 294"/>
                  <a:gd name="T8" fmla="*/ 96 w 264"/>
                  <a:gd name="T9" fmla="*/ 7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94">
                    <a:moveTo>
                      <a:pt x="96" y="72"/>
                    </a:moveTo>
                    <a:lnTo>
                      <a:pt x="63" y="101"/>
                    </a:lnTo>
                    <a:lnTo>
                      <a:pt x="230" y="294"/>
                    </a:lnTo>
                    <a:lnTo>
                      <a:pt x="264" y="265"/>
                    </a:lnTo>
                    <a:lnTo>
                      <a:pt x="96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8"/>
              <p:cNvSpPr>
                <a:spLocks/>
              </p:cNvSpPr>
              <p:nvPr/>
            </p:nvSpPr>
            <p:spPr bwMode="auto">
              <a:xfrm>
                <a:off x="9841" y="9026"/>
                <a:ext cx="264" cy="294"/>
              </a:xfrm>
              <a:custGeom>
                <a:avLst/>
                <a:gdLst>
                  <a:gd name="T0" fmla="*/ 33 w 264"/>
                  <a:gd name="T1" fmla="*/ 0 h 294"/>
                  <a:gd name="T2" fmla="*/ 0 w 264"/>
                  <a:gd name="T3" fmla="*/ 28 h 294"/>
                  <a:gd name="T4" fmla="*/ 32 w 264"/>
                  <a:gd name="T5" fmla="*/ 65 h 294"/>
                  <a:gd name="T6" fmla="*/ 65 w 264"/>
                  <a:gd name="T7" fmla="*/ 36 h 294"/>
                  <a:gd name="T8" fmla="*/ 33 w 264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94">
                    <a:moveTo>
                      <a:pt x="33" y="0"/>
                    </a:moveTo>
                    <a:lnTo>
                      <a:pt x="0" y="28"/>
                    </a:lnTo>
                    <a:lnTo>
                      <a:pt x="32" y="65"/>
                    </a:lnTo>
                    <a:lnTo>
                      <a:pt x="65" y="3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6641490" y="3394788"/>
              <a:ext cx="90699" cy="90484"/>
            </a:xfrm>
            <a:custGeom>
              <a:avLst/>
              <a:gdLst>
                <a:gd name="T0" fmla="*/ 0 w 275"/>
                <a:gd name="T1" fmla="*/ 29 h 283"/>
                <a:gd name="T2" fmla="*/ 0 w 275"/>
                <a:gd name="T3" fmla="*/ 29 h 283"/>
                <a:gd name="T4" fmla="*/ 244 w 275"/>
                <a:gd name="T5" fmla="*/ 283 h 283"/>
                <a:gd name="T6" fmla="*/ 275 w 275"/>
                <a:gd name="T7" fmla="*/ 253 h 283"/>
                <a:gd name="T8" fmla="*/ 31 w 275"/>
                <a:gd name="T9" fmla="*/ 0 h 283"/>
                <a:gd name="T10" fmla="*/ 0 w 275"/>
                <a:gd name="T11" fmla="*/ 2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83">
                  <a:moveTo>
                    <a:pt x="0" y="29"/>
                  </a:moveTo>
                  <a:lnTo>
                    <a:pt x="0" y="29"/>
                  </a:lnTo>
                  <a:lnTo>
                    <a:pt x="244" y="283"/>
                  </a:lnTo>
                  <a:lnTo>
                    <a:pt x="275" y="253"/>
                  </a:lnTo>
                  <a:lnTo>
                    <a:pt x="3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295846" y="2392429"/>
              <a:ext cx="2495050" cy="1240559"/>
            </a:xfrm>
            <a:custGeom>
              <a:avLst/>
              <a:gdLst>
                <a:gd name="T0" fmla="*/ 0 w 7565"/>
                <a:gd name="T1" fmla="*/ 1939 h 3880"/>
                <a:gd name="T2" fmla="*/ 49 w 7565"/>
                <a:gd name="T3" fmla="*/ 2254 h 3880"/>
                <a:gd name="T4" fmla="*/ 192 w 7565"/>
                <a:gd name="T5" fmla="*/ 2552 h 3880"/>
                <a:gd name="T6" fmla="*/ 422 w 7565"/>
                <a:gd name="T7" fmla="*/ 2831 h 3880"/>
                <a:gd name="T8" fmla="*/ 729 w 7565"/>
                <a:gd name="T9" fmla="*/ 3085 h 3880"/>
                <a:gd name="T10" fmla="*/ 1107 w 7565"/>
                <a:gd name="T11" fmla="*/ 3311 h 3880"/>
                <a:gd name="T12" fmla="*/ 1548 w 7565"/>
                <a:gd name="T13" fmla="*/ 3505 h 3880"/>
                <a:gd name="T14" fmla="*/ 2044 w 7565"/>
                <a:gd name="T15" fmla="*/ 3662 h 3880"/>
                <a:gd name="T16" fmla="*/ 2586 w 7565"/>
                <a:gd name="T17" fmla="*/ 3780 h 3880"/>
                <a:gd name="T18" fmla="*/ 3168 w 7565"/>
                <a:gd name="T19" fmla="*/ 3853 h 3880"/>
                <a:gd name="T20" fmla="*/ 3782 w 7565"/>
                <a:gd name="T21" fmla="*/ 3879 h 3880"/>
                <a:gd name="T22" fmla="*/ 4395 w 7565"/>
                <a:gd name="T23" fmla="*/ 3853 h 3880"/>
                <a:gd name="T24" fmla="*/ 4977 w 7565"/>
                <a:gd name="T25" fmla="*/ 3780 h 3880"/>
                <a:gd name="T26" fmla="*/ 5520 w 7565"/>
                <a:gd name="T27" fmla="*/ 3662 h 3880"/>
                <a:gd name="T28" fmla="*/ 6016 w 7565"/>
                <a:gd name="T29" fmla="*/ 3505 h 3880"/>
                <a:gd name="T30" fmla="*/ 6456 w 7565"/>
                <a:gd name="T31" fmla="*/ 3311 h 3880"/>
                <a:gd name="T32" fmla="*/ 6834 w 7565"/>
                <a:gd name="T33" fmla="*/ 3085 h 3880"/>
                <a:gd name="T34" fmla="*/ 7142 w 7565"/>
                <a:gd name="T35" fmla="*/ 2831 h 3880"/>
                <a:gd name="T36" fmla="*/ 7371 w 7565"/>
                <a:gd name="T37" fmla="*/ 2552 h 3880"/>
                <a:gd name="T38" fmla="*/ 7515 w 7565"/>
                <a:gd name="T39" fmla="*/ 2254 h 3880"/>
                <a:gd name="T40" fmla="*/ 7564 w 7565"/>
                <a:gd name="T41" fmla="*/ 1939 h 3880"/>
                <a:gd name="T42" fmla="*/ 7515 w 7565"/>
                <a:gd name="T43" fmla="*/ 1625 h 3880"/>
                <a:gd name="T44" fmla="*/ 7371 w 7565"/>
                <a:gd name="T45" fmla="*/ 1326 h 3880"/>
                <a:gd name="T46" fmla="*/ 7142 w 7565"/>
                <a:gd name="T47" fmla="*/ 1048 h 3880"/>
                <a:gd name="T48" fmla="*/ 6834 w 7565"/>
                <a:gd name="T49" fmla="*/ 794 h 3880"/>
                <a:gd name="T50" fmla="*/ 6456 w 7565"/>
                <a:gd name="T51" fmla="*/ 568 h 3880"/>
                <a:gd name="T52" fmla="*/ 6016 w 7565"/>
                <a:gd name="T53" fmla="*/ 374 h 3880"/>
                <a:gd name="T54" fmla="*/ 5520 w 7565"/>
                <a:gd name="T55" fmla="*/ 216 h 3880"/>
                <a:gd name="T56" fmla="*/ 4977 w 7565"/>
                <a:gd name="T57" fmla="*/ 98 h 3880"/>
                <a:gd name="T58" fmla="*/ 4395 w 7565"/>
                <a:gd name="T59" fmla="*/ 25 h 3880"/>
                <a:gd name="T60" fmla="*/ 3782 w 7565"/>
                <a:gd name="T61" fmla="*/ 0 h 3880"/>
                <a:gd name="T62" fmla="*/ 3168 w 7565"/>
                <a:gd name="T63" fmla="*/ 25 h 3880"/>
                <a:gd name="T64" fmla="*/ 2586 w 7565"/>
                <a:gd name="T65" fmla="*/ 98 h 3880"/>
                <a:gd name="T66" fmla="*/ 2044 w 7565"/>
                <a:gd name="T67" fmla="*/ 216 h 3880"/>
                <a:gd name="T68" fmla="*/ 1548 w 7565"/>
                <a:gd name="T69" fmla="*/ 374 h 3880"/>
                <a:gd name="T70" fmla="*/ 1107 w 7565"/>
                <a:gd name="T71" fmla="*/ 568 h 3880"/>
                <a:gd name="T72" fmla="*/ 729 w 7565"/>
                <a:gd name="T73" fmla="*/ 794 h 3880"/>
                <a:gd name="T74" fmla="*/ 422 w 7565"/>
                <a:gd name="T75" fmla="*/ 1048 h 3880"/>
                <a:gd name="T76" fmla="*/ 192 w 7565"/>
                <a:gd name="T77" fmla="*/ 1326 h 3880"/>
                <a:gd name="T78" fmla="*/ 49 w 7565"/>
                <a:gd name="T79" fmla="*/ 1625 h 3880"/>
                <a:gd name="T80" fmla="*/ 0 w 7565"/>
                <a:gd name="T81" fmla="*/ 1939 h 3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65" h="3880">
                  <a:moveTo>
                    <a:pt x="0" y="1939"/>
                  </a:moveTo>
                  <a:lnTo>
                    <a:pt x="0" y="1939"/>
                  </a:lnTo>
                  <a:lnTo>
                    <a:pt x="12" y="2098"/>
                  </a:lnTo>
                  <a:lnTo>
                    <a:pt x="49" y="2254"/>
                  </a:lnTo>
                  <a:lnTo>
                    <a:pt x="109" y="2405"/>
                  </a:lnTo>
                  <a:lnTo>
                    <a:pt x="192" y="2552"/>
                  </a:lnTo>
                  <a:lnTo>
                    <a:pt x="297" y="2694"/>
                  </a:lnTo>
                  <a:lnTo>
                    <a:pt x="422" y="2831"/>
                  </a:lnTo>
                  <a:lnTo>
                    <a:pt x="566" y="2961"/>
                  </a:lnTo>
                  <a:lnTo>
                    <a:pt x="729" y="3085"/>
                  </a:lnTo>
                  <a:lnTo>
                    <a:pt x="910" y="3201"/>
                  </a:lnTo>
                  <a:lnTo>
                    <a:pt x="1107" y="3311"/>
                  </a:lnTo>
                  <a:lnTo>
                    <a:pt x="1320" y="3412"/>
                  </a:lnTo>
                  <a:lnTo>
                    <a:pt x="1548" y="3505"/>
                  </a:lnTo>
                  <a:lnTo>
                    <a:pt x="1789" y="3588"/>
                  </a:lnTo>
                  <a:lnTo>
                    <a:pt x="2044" y="3662"/>
                  </a:lnTo>
                  <a:lnTo>
                    <a:pt x="2310" y="3726"/>
                  </a:lnTo>
                  <a:lnTo>
                    <a:pt x="2586" y="3780"/>
                  </a:lnTo>
                  <a:lnTo>
                    <a:pt x="2873" y="3822"/>
                  </a:lnTo>
                  <a:lnTo>
                    <a:pt x="3168" y="3853"/>
                  </a:lnTo>
                  <a:lnTo>
                    <a:pt x="3472" y="3872"/>
                  </a:lnTo>
                  <a:lnTo>
                    <a:pt x="3782" y="3879"/>
                  </a:lnTo>
                  <a:lnTo>
                    <a:pt x="4092" y="3872"/>
                  </a:lnTo>
                  <a:lnTo>
                    <a:pt x="4395" y="3853"/>
                  </a:lnTo>
                  <a:lnTo>
                    <a:pt x="4691" y="3822"/>
                  </a:lnTo>
                  <a:lnTo>
                    <a:pt x="4977" y="3780"/>
                  </a:lnTo>
                  <a:lnTo>
                    <a:pt x="5254" y="3726"/>
                  </a:lnTo>
                  <a:lnTo>
                    <a:pt x="5520" y="3662"/>
                  </a:lnTo>
                  <a:lnTo>
                    <a:pt x="5774" y="3588"/>
                  </a:lnTo>
                  <a:lnTo>
                    <a:pt x="6016" y="3505"/>
                  </a:lnTo>
                  <a:lnTo>
                    <a:pt x="6243" y="3412"/>
                  </a:lnTo>
                  <a:lnTo>
                    <a:pt x="6456" y="3311"/>
                  </a:lnTo>
                  <a:lnTo>
                    <a:pt x="6654" y="3201"/>
                  </a:lnTo>
                  <a:lnTo>
                    <a:pt x="6834" y="3085"/>
                  </a:lnTo>
                  <a:lnTo>
                    <a:pt x="6997" y="2961"/>
                  </a:lnTo>
                  <a:lnTo>
                    <a:pt x="7142" y="2831"/>
                  </a:lnTo>
                  <a:lnTo>
                    <a:pt x="7267" y="2694"/>
                  </a:lnTo>
                  <a:lnTo>
                    <a:pt x="7371" y="2552"/>
                  </a:lnTo>
                  <a:lnTo>
                    <a:pt x="7454" y="2405"/>
                  </a:lnTo>
                  <a:lnTo>
                    <a:pt x="7515" y="2254"/>
                  </a:lnTo>
                  <a:lnTo>
                    <a:pt x="7552" y="2098"/>
                  </a:lnTo>
                  <a:lnTo>
                    <a:pt x="7564" y="1939"/>
                  </a:lnTo>
                  <a:lnTo>
                    <a:pt x="7552" y="1780"/>
                  </a:lnTo>
                  <a:lnTo>
                    <a:pt x="7515" y="1625"/>
                  </a:lnTo>
                  <a:lnTo>
                    <a:pt x="7454" y="1473"/>
                  </a:lnTo>
                  <a:lnTo>
                    <a:pt x="7371" y="1326"/>
                  </a:lnTo>
                  <a:lnTo>
                    <a:pt x="7267" y="1184"/>
                  </a:lnTo>
                  <a:lnTo>
                    <a:pt x="7142" y="1048"/>
                  </a:lnTo>
                  <a:lnTo>
                    <a:pt x="6997" y="917"/>
                  </a:lnTo>
                  <a:lnTo>
                    <a:pt x="6834" y="794"/>
                  </a:lnTo>
                  <a:lnTo>
                    <a:pt x="6654" y="677"/>
                  </a:lnTo>
                  <a:lnTo>
                    <a:pt x="6456" y="568"/>
                  </a:lnTo>
                  <a:lnTo>
                    <a:pt x="6243" y="466"/>
                  </a:lnTo>
                  <a:lnTo>
                    <a:pt x="6016" y="374"/>
                  </a:lnTo>
                  <a:lnTo>
                    <a:pt x="5774" y="290"/>
                  </a:lnTo>
                  <a:lnTo>
                    <a:pt x="5520" y="216"/>
                  </a:lnTo>
                  <a:lnTo>
                    <a:pt x="5254" y="152"/>
                  </a:lnTo>
                  <a:lnTo>
                    <a:pt x="4977" y="98"/>
                  </a:lnTo>
                  <a:lnTo>
                    <a:pt x="4691" y="56"/>
                  </a:lnTo>
                  <a:lnTo>
                    <a:pt x="4395" y="25"/>
                  </a:lnTo>
                  <a:lnTo>
                    <a:pt x="4092" y="6"/>
                  </a:lnTo>
                  <a:lnTo>
                    <a:pt x="3782" y="0"/>
                  </a:lnTo>
                  <a:lnTo>
                    <a:pt x="3472" y="6"/>
                  </a:lnTo>
                  <a:lnTo>
                    <a:pt x="3168" y="25"/>
                  </a:lnTo>
                  <a:lnTo>
                    <a:pt x="2873" y="56"/>
                  </a:lnTo>
                  <a:lnTo>
                    <a:pt x="2586" y="98"/>
                  </a:lnTo>
                  <a:lnTo>
                    <a:pt x="2310" y="152"/>
                  </a:lnTo>
                  <a:lnTo>
                    <a:pt x="2044" y="216"/>
                  </a:lnTo>
                  <a:lnTo>
                    <a:pt x="1789" y="290"/>
                  </a:lnTo>
                  <a:lnTo>
                    <a:pt x="1548" y="374"/>
                  </a:lnTo>
                  <a:lnTo>
                    <a:pt x="1320" y="466"/>
                  </a:lnTo>
                  <a:lnTo>
                    <a:pt x="1107" y="568"/>
                  </a:lnTo>
                  <a:lnTo>
                    <a:pt x="910" y="677"/>
                  </a:lnTo>
                  <a:lnTo>
                    <a:pt x="729" y="794"/>
                  </a:lnTo>
                  <a:lnTo>
                    <a:pt x="566" y="917"/>
                  </a:lnTo>
                  <a:lnTo>
                    <a:pt x="422" y="1048"/>
                  </a:lnTo>
                  <a:lnTo>
                    <a:pt x="297" y="1184"/>
                  </a:lnTo>
                  <a:lnTo>
                    <a:pt x="192" y="1326"/>
                  </a:lnTo>
                  <a:lnTo>
                    <a:pt x="109" y="1473"/>
                  </a:lnTo>
                  <a:lnTo>
                    <a:pt x="49" y="1625"/>
                  </a:lnTo>
                  <a:lnTo>
                    <a:pt x="12" y="1780"/>
                  </a:lnTo>
                  <a:lnTo>
                    <a:pt x="0" y="1939"/>
                  </a:lnTo>
                  <a:close/>
                </a:path>
              </a:pathLst>
            </a:custGeom>
            <a:solidFill>
              <a:srgbClr val="00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3930741" y="2395307"/>
              <a:ext cx="2860155" cy="1237681"/>
            </a:xfrm>
            <a:custGeom>
              <a:avLst/>
              <a:gdLst>
                <a:gd name="T0" fmla="*/ 14 w 8672"/>
                <a:gd name="T1" fmla="*/ 1776 h 3871"/>
                <a:gd name="T2" fmla="*/ 126 w 8672"/>
                <a:gd name="T3" fmla="*/ 1470 h 3871"/>
                <a:gd name="T4" fmla="*/ 340 w 8672"/>
                <a:gd name="T5" fmla="*/ 1182 h 3871"/>
                <a:gd name="T6" fmla="*/ 649 w 8672"/>
                <a:gd name="T7" fmla="*/ 915 h 3871"/>
                <a:gd name="T8" fmla="*/ 1043 w 8672"/>
                <a:gd name="T9" fmla="*/ 675 h 3871"/>
                <a:gd name="T10" fmla="*/ 1514 w 8672"/>
                <a:gd name="T11" fmla="*/ 465 h 3871"/>
                <a:gd name="T12" fmla="*/ 2051 w 8672"/>
                <a:gd name="T13" fmla="*/ 289 h 3871"/>
                <a:gd name="T14" fmla="*/ 2648 w 8672"/>
                <a:gd name="T15" fmla="*/ 152 h 3871"/>
                <a:gd name="T16" fmla="*/ 3293 w 8672"/>
                <a:gd name="T17" fmla="*/ 56 h 3871"/>
                <a:gd name="T18" fmla="*/ 3980 w 8672"/>
                <a:gd name="T19" fmla="*/ 6 h 3871"/>
                <a:gd name="T20" fmla="*/ 4691 w 8672"/>
                <a:gd name="T21" fmla="*/ 6 h 3871"/>
                <a:gd name="T22" fmla="*/ 5377 w 8672"/>
                <a:gd name="T23" fmla="*/ 56 h 3871"/>
                <a:gd name="T24" fmla="*/ 6023 w 8672"/>
                <a:gd name="T25" fmla="*/ 152 h 3871"/>
                <a:gd name="T26" fmla="*/ 6619 w 8672"/>
                <a:gd name="T27" fmla="*/ 289 h 3871"/>
                <a:gd name="T28" fmla="*/ 7157 w 8672"/>
                <a:gd name="T29" fmla="*/ 465 h 3871"/>
                <a:gd name="T30" fmla="*/ 7628 w 8672"/>
                <a:gd name="T31" fmla="*/ 675 h 3871"/>
                <a:gd name="T32" fmla="*/ 8022 w 8672"/>
                <a:gd name="T33" fmla="*/ 915 h 3871"/>
                <a:gd name="T34" fmla="*/ 8331 w 8672"/>
                <a:gd name="T35" fmla="*/ 1182 h 3871"/>
                <a:gd name="T36" fmla="*/ 8545 w 8672"/>
                <a:gd name="T37" fmla="*/ 1470 h 3871"/>
                <a:gd name="T38" fmla="*/ 8657 w 8672"/>
                <a:gd name="T39" fmla="*/ 1776 h 3871"/>
                <a:gd name="T40" fmla="*/ 8657 w 8672"/>
                <a:gd name="T41" fmla="*/ 2094 h 3871"/>
                <a:gd name="T42" fmla="*/ 8545 w 8672"/>
                <a:gd name="T43" fmla="*/ 2400 h 3871"/>
                <a:gd name="T44" fmla="*/ 8331 w 8672"/>
                <a:gd name="T45" fmla="*/ 2688 h 3871"/>
                <a:gd name="T46" fmla="*/ 8022 w 8672"/>
                <a:gd name="T47" fmla="*/ 2954 h 3871"/>
                <a:gd name="T48" fmla="*/ 7628 w 8672"/>
                <a:gd name="T49" fmla="*/ 3194 h 3871"/>
                <a:gd name="T50" fmla="*/ 7157 w 8672"/>
                <a:gd name="T51" fmla="*/ 3404 h 3871"/>
                <a:gd name="T52" fmla="*/ 6619 w 8672"/>
                <a:gd name="T53" fmla="*/ 3580 h 3871"/>
                <a:gd name="T54" fmla="*/ 6023 w 8672"/>
                <a:gd name="T55" fmla="*/ 3718 h 3871"/>
                <a:gd name="T56" fmla="*/ 5377 w 8672"/>
                <a:gd name="T57" fmla="*/ 3814 h 3871"/>
                <a:gd name="T58" fmla="*/ 4691 w 8672"/>
                <a:gd name="T59" fmla="*/ 3864 h 3871"/>
                <a:gd name="T60" fmla="*/ 3980 w 8672"/>
                <a:gd name="T61" fmla="*/ 3864 h 3871"/>
                <a:gd name="T62" fmla="*/ 3293 w 8672"/>
                <a:gd name="T63" fmla="*/ 3814 h 3871"/>
                <a:gd name="T64" fmla="*/ 2648 w 8672"/>
                <a:gd name="T65" fmla="*/ 3718 h 3871"/>
                <a:gd name="T66" fmla="*/ 2051 w 8672"/>
                <a:gd name="T67" fmla="*/ 3580 h 3871"/>
                <a:gd name="T68" fmla="*/ 1514 w 8672"/>
                <a:gd name="T69" fmla="*/ 3404 h 3871"/>
                <a:gd name="T70" fmla="*/ 1043 w 8672"/>
                <a:gd name="T71" fmla="*/ 3194 h 3871"/>
                <a:gd name="T72" fmla="*/ 649 w 8672"/>
                <a:gd name="T73" fmla="*/ 2954 h 3871"/>
                <a:gd name="T74" fmla="*/ 340 w 8672"/>
                <a:gd name="T75" fmla="*/ 2688 h 3871"/>
                <a:gd name="T76" fmla="*/ 126 w 8672"/>
                <a:gd name="T77" fmla="*/ 2400 h 3871"/>
                <a:gd name="T78" fmla="*/ 14 w 8672"/>
                <a:gd name="T79" fmla="*/ 2094 h 3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72" h="3871">
                  <a:moveTo>
                    <a:pt x="0" y="1935"/>
                  </a:moveTo>
                  <a:lnTo>
                    <a:pt x="14" y="1776"/>
                  </a:lnTo>
                  <a:lnTo>
                    <a:pt x="56" y="1621"/>
                  </a:lnTo>
                  <a:lnTo>
                    <a:pt x="126" y="1470"/>
                  </a:lnTo>
                  <a:lnTo>
                    <a:pt x="221" y="1323"/>
                  </a:lnTo>
                  <a:lnTo>
                    <a:pt x="340" y="1182"/>
                  </a:lnTo>
                  <a:lnTo>
                    <a:pt x="483" y="1045"/>
                  </a:lnTo>
                  <a:lnTo>
                    <a:pt x="649" y="915"/>
                  </a:lnTo>
                  <a:lnTo>
                    <a:pt x="836" y="792"/>
                  </a:lnTo>
                  <a:lnTo>
                    <a:pt x="1043" y="675"/>
                  </a:lnTo>
                  <a:lnTo>
                    <a:pt x="1269" y="566"/>
                  </a:lnTo>
                  <a:lnTo>
                    <a:pt x="1514" y="465"/>
                  </a:lnTo>
                  <a:lnTo>
                    <a:pt x="1775" y="373"/>
                  </a:lnTo>
                  <a:lnTo>
                    <a:pt x="2051" y="289"/>
                  </a:lnTo>
                  <a:lnTo>
                    <a:pt x="2343" y="216"/>
                  </a:lnTo>
                  <a:lnTo>
                    <a:pt x="2648" y="152"/>
                  </a:lnTo>
                  <a:lnTo>
                    <a:pt x="2965" y="98"/>
                  </a:lnTo>
                  <a:lnTo>
                    <a:pt x="3293" y="56"/>
                  </a:lnTo>
                  <a:lnTo>
                    <a:pt x="3632" y="25"/>
                  </a:lnTo>
                  <a:lnTo>
                    <a:pt x="3980" y="6"/>
                  </a:lnTo>
                  <a:lnTo>
                    <a:pt x="4335" y="0"/>
                  </a:lnTo>
                  <a:lnTo>
                    <a:pt x="4691" y="6"/>
                  </a:lnTo>
                  <a:lnTo>
                    <a:pt x="5039" y="25"/>
                  </a:lnTo>
                  <a:lnTo>
                    <a:pt x="5377" y="56"/>
                  </a:lnTo>
                  <a:lnTo>
                    <a:pt x="5706" y="98"/>
                  </a:lnTo>
                  <a:lnTo>
                    <a:pt x="6023" y="152"/>
                  </a:lnTo>
                  <a:lnTo>
                    <a:pt x="6328" y="216"/>
                  </a:lnTo>
                  <a:lnTo>
                    <a:pt x="6619" y="289"/>
                  </a:lnTo>
                  <a:lnTo>
                    <a:pt x="6896" y="373"/>
                  </a:lnTo>
                  <a:lnTo>
                    <a:pt x="7157" y="465"/>
                  </a:lnTo>
                  <a:lnTo>
                    <a:pt x="7401" y="566"/>
                  </a:lnTo>
                  <a:lnTo>
                    <a:pt x="7628" y="675"/>
                  </a:lnTo>
                  <a:lnTo>
                    <a:pt x="7835" y="792"/>
                  </a:lnTo>
                  <a:lnTo>
                    <a:pt x="8022" y="915"/>
                  </a:lnTo>
                  <a:lnTo>
                    <a:pt x="8187" y="1045"/>
                  </a:lnTo>
                  <a:lnTo>
                    <a:pt x="8331" y="1182"/>
                  </a:lnTo>
                  <a:lnTo>
                    <a:pt x="8450" y="1323"/>
                  </a:lnTo>
                  <a:lnTo>
                    <a:pt x="8545" y="1470"/>
                  </a:lnTo>
                  <a:lnTo>
                    <a:pt x="8615" y="1621"/>
                  </a:lnTo>
                  <a:lnTo>
                    <a:pt x="8657" y="1776"/>
                  </a:lnTo>
                  <a:lnTo>
                    <a:pt x="8671" y="1935"/>
                  </a:lnTo>
                  <a:lnTo>
                    <a:pt x="8657" y="2094"/>
                  </a:lnTo>
                  <a:lnTo>
                    <a:pt x="8615" y="2249"/>
                  </a:lnTo>
                  <a:lnTo>
                    <a:pt x="8545" y="2400"/>
                  </a:lnTo>
                  <a:lnTo>
                    <a:pt x="8450" y="2547"/>
                  </a:lnTo>
                  <a:lnTo>
                    <a:pt x="8331" y="2688"/>
                  </a:lnTo>
                  <a:lnTo>
                    <a:pt x="8187" y="2824"/>
                  </a:lnTo>
                  <a:lnTo>
                    <a:pt x="8022" y="2954"/>
                  </a:lnTo>
                  <a:lnTo>
                    <a:pt x="7835" y="3078"/>
                  </a:lnTo>
                  <a:lnTo>
                    <a:pt x="7628" y="3194"/>
                  </a:lnTo>
                  <a:lnTo>
                    <a:pt x="7401" y="3303"/>
                  </a:lnTo>
                  <a:lnTo>
                    <a:pt x="7157" y="3404"/>
                  </a:lnTo>
                  <a:lnTo>
                    <a:pt x="6896" y="3497"/>
                  </a:lnTo>
                  <a:lnTo>
                    <a:pt x="6619" y="3580"/>
                  </a:lnTo>
                  <a:lnTo>
                    <a:pt x="6328" y="3654"/>
                  </a:lnTo>
                  <a:lnTo>
                    <a:pt x="6023" y="3718"/>
                  </a:lnTo>
                  <a:lnTo>
                    <a:pt x="5706" y="3772"/>
                  </a:lnTo>
                  <a:lnTo>
                    <a:pt x="5377" y="3814"/>
                  </a:lnTo>
                  <a:lnTo>
                    <a:pt x="5039" y="3845"/>
                  </a:lnTo>
                  <a:lnTo>
                    <a:pt x="4691" y="3864"/>
                  </a:lnTo>
                  <a:lnTo>
                    <a:pt x="4335" y="3870"/>
                  </a:lnTo>
                  <a:lnTo>
                    <a:pt x="3980" y="3864"/>
                  </a:lnTo>
                  <a:lnTo>
                    <a:pt x="3632" y="3845"/>
                  </a:lnTo>
                  <a:lnTo>
                    <a:pt x="3293" y="3814"/>
                  </a:lnTo>
                  <a:lnTo>
                    <a:pt x="2965" y="3772"/>
                  </a:lnTo>
                  <a:lnTo>
                    <a:pt x="2648" y="3718"/>
                  </a:lnTo>
                  <a:lnTo>
                    <a:pt x="2343" y="3654"/>
                  </a:lnTo>
                  <a:lnTo>
                    <a:pt x="2051" y="3580"/>
                  </a:lnTo>
                  <a:lnTo>
                    <a:pt x="1775" y="3497"/>
                  </a:lnTo>
                  <a:lnTo>
                    <a:pt x="1514" y="3404"/>
                  </a:lnTo>
                  <a:lnTo>
                    <a:pt x="1269" y="3303"/>
                  </a:lnTo>
                  <a:lnTo>
                    <a:pt x="1043" y="3194"/>
                  </a:lnTo>
                  <a:lnTo>
                    <a:pt x="836" y="3078"/>
                  </a:lnTo>
                  <a:lnTo>
                    <a:pt x="649" y="2954"/>
                  </a:lnTo>
                  <a:lnTo>
                    <a:pt x="483" y="2824"/>
                  </a:lnTo>
                  <a:lnTo>
                    <a:pt x="340" y="2688"/>
                  </a:lnTo>
                  <a:lnTo>
                    <a:pt x="221" y="2547"/>
                  </a:lnTo>
                  <a:lnTo>
                    <a:pt x="126" y="2400"/>
                  </a:lnTo>
                  <a:lnTo>
                    <a:pt x="56" y="2249"/>
                  </a:lnTo>
                  <a:lnTo>
                    <a:pt x="14" y="2094"/>
                  </a:lnTo>
                  <a:lnTo>
                    <a:pt x="0" y="1935"/>
                  </a:lnTo>
                  <a:close/>
                </a:path>
              </a:pathLst>
            </a:custGeom>
            <a:noFill/>
            <a:ln w="0">
              <a:solidFill>
                <a:srgbClr val="005C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569592" y="3672955"/>
              <a:ext cx="116095" cy="129491"/>
            </a:xfrm>
            <a:custGeom>
              <a:avLst/>
              <a:gdLst>
                <a:gd name="T0" fmla="*/ 0 w 352"/>
                <a:gd name="T1" fmla="*/ 342 h 405"/>
                <a:gd name="T2" fmla="*/ 44 w 352"/>
                <a:gd name="T3" fmla="*/ 353 h 405"/>
                <a:gd name="T4" fmla="*/ 108 w 352"/>
                <a:gd name="T5" fmla="*/ 75 h 405"/>
                <a:gd name="T6" fmla="*/ 220 w 352"/>
                <a:gd name="T7" fmla="*/ 393 h 405"/>
                <a:gd name="T8" fmla="*/ 272 w 352"/>
                <a:gd name="T9" fmla="*/ 405 h 405"/>
                <a:gd name="T10" fmla="*/ 351 w 352"/>
                <a:gd name="T11" fmla="*/ 62 h 405"/>
                <a:gd name="T12" fmla="*/ 307 w 352"/>
                <a:gd name="T13" fmla="*/ 52 h 405"/>
                <a:gd name="T14" fmla="*/ 243 w 352"/>
                <a:gd name="T15" fmla="*/ 330 h 405"/>
                <a:gd name="T16" fmla="*/ 134 w 352"/>
                <a:gd name="T17" fmla="*/ 12 h 405"/>
                <a:gd name="T18" fmla="*/ 79 w 352"/>
                <a:gd name="T19" fmla="*/ 0 h 405"/>
                <a:gd name="T20" fmla="*/ 0 w 352"/>
                <a:gd name="T21" fmla="*/ 34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405">
                  <a:moveTo>
                    <a:pt x="0" y="342"/>
                  </a:moveTo>
                  <a:lnTo>
                    <a:pt x="44" y="353"/>
                  </a:lnTo>
                  <a:lnTo>
                    <a:pt x="108" y="75"/>
                  </a:lnTo>
                  <a:lnTo>
                    <a:pt x="220" y="393"/>
                  </a:lnTo>
                  <a:lnTo>
                    <a:pt x="272" y="405"/>
                  </a:lnTo>
                  <a:lnTo>
                    <a:pt x="351" y="62"/>
                  </a:lnTo>
                  <a:lnTo>
                    <a:pt x="307" y="52"/>
                  </a:lnTo>
                  <a:lnTo>
                    <a:pt x="243" y="330"/>
                  </a:lnTo>
                  <a:lnTo>
                    <a:pt x="134" y="12"/>
                  </a:lnTo>
                  <a:lnTo>
                    <a:pt x="79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4686347" y="3795412"/>
              <a:ext cx="21768" cy="84089"/>
              <a:chOff x="3998" y="10204"/>
              <a:chExt cx="66" cy="263"/>
            </a:xfrm>
          </p:grpSpPr>
          <p:sp>
            <p:nvSpPr>
              <p:cNvPr id="76" name="Freeform 34"/>
              <p:cNvSpPr>
                <a:spLocks/>
              </p:cNvSpPr>
              <p:nvPr/>
            </p:nvSpPr>
            <p:spPr bwMode="auto">
              <a:xfrm>
                <a:off x="3998" y="10204"/>
                <a:ext cx="66" cy="263"/>
              </a:xfrm>
              <a:custGeom>
                <a:avLst/>
                <a:gdLst>
                  <a:gd name="T0" fmla="*/ 66 w 66"/>
                  <a:gd name="T1" fmla="*/ 59 h 263"/>
                  <a:gd name="T2" fmla="*/ 61 w 66"/>
                  <a:gd name="T3" fmla="*/ 17 h 263"/>
                  <a:gd name="T4" fmla="*/ 53 w 66"/>
                  <a:gd name="T5" fmla="*/ 8 h 263"/>
                  <a:gd name="T6" fmla="*/ 46 w 66"/>
                  <a:gd name="T7" fmla="*/ 0 h 263"/>
                  <a:gd name="T8" fmla="*/ 45 w 66"/>
                  <a:gd name="T9" fmla="*/ 53 h 263"/>
                  <a:gd name="T10" fmla="*/ 66 w 66"/>
                  <a:gd name="T11" fmla="*/ 5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63">
                    <a:moveTo>
                      <a:pt x="66" y="59"/>
                    </a:moveTo>
                    <a:lnTo>
                      <a:pt x="61" y="17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45" y="53"/>
                    </a:lnTo>
                    <a:lnTo>
                      <a:pt x="66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5"/>
              <p:cNvSpPr>
                <a:spLocks/>
              </p:cNvSpPr>
              <p:nvPr/>
            </p:nvSpPr>
            <p:spPr bwMode="auto">
              <a:xfrm>
                <a:off x="3998" y="10204"/>
                <a:ext cx="66" cy="263"/>
              </a:xfrm>
              <a:custGeom>
                <a:avLst/>
                <a:gdLst>
                  <a:gd name="T0" fmla="*/ 227 w 66"/>
                  <a:gd name="T1" fmla="*/ 51 h 263"/>
                  <a:gd name="T2" fmla="*/ 218 w 66"/>
                  <a:gd name="T3" fmla="*/ 50 h 263"/>
                  <a:gd name="T4" fmla="*/ 207 w 66"/>
                  <a:gd name="T5" fmla="*/ 44 h 263"/>
                  <a:gd name="T6" fmla="*/ 207 w 66"/>
                  <a:gd name="T7" fmla="*/ 33 h 263"/>
                  <a:gd name="T8" fmla="*/ 236 w 66"/>
                  <a:gd name="T9" fmla="*/ -116 h 263"/>
                  <a:gd name="T10" fmla="*/ 230 w 66"/>
                  <a:gd name="T11" fmla="*/ -154 h 263"/>
                  <a:gd name="T12" fmla="*/ 207 w 66"/>
                  <a:gd name="T13" fmla="*/ -178 h 263"/>
                  <a:gd name="T14" fmla="*/ 171 w 66"/>
                  <a:gd name="T15" fmla="*/ -195 h 263"/>
                  <a:gd name="T16" fmla="*/ 136 w 66"/>
                  <a:gd name="T17" fmla="*/ -202 h 263"/>
                  <a:gd name="T18" fmla="*/ 96 w 66"/>
                  <a:gd name="T19" fmla="*/ -201 h 263"/>
                  <a:gd name="T20" fmla="*/ 67 w 66"/>
                  <a:gd name="T21" fmla="*/ -190 h 263"/>
                  <a:gd name="T22" fmla="*/ 42 w 66"/>
                  <a:gd name="T23" fmla="*/ -159 h 263"/>
                  <a:gd name="T24" fmla="*/ 75 w 66"/>
                  <a:gd name="T25" fmla="*/ -129 h 263"/>
                  <a:gd name="T26" fmla="*/ 84 w 66"/>
                  <a:gd name="T27" fmla="*/ -150 h 263"/>
                  <a:gd name="T28" fmla="*/ 100 w 66"/>
                  <a:gd name="T29" fmla="*/ -162 h 263"/>
                  <a:gd name="T30" fmla="*/ 141 w 66"/>
                  <a:gd name="T31" fmla="*/ -165 h 263"/>
                  <a:gd name="T32" fmla="*/ 168 w 66"/>
                  <a:gd name="T33" fmla="*/ -156 h 263"/>
                  <a:gd name="T34" fmla="*/ 192 w 66"/>
                  <a:gd name="T35" fmla="*/ -138 h 263"/>
                  <a:gd name="T36" fmla="*/ 192 w 66"/>
                  <a:gd name="T37" fmla="*/ -112 h 263"/>
                  <a:gd name="T38" fmla="*/ 189 w 66"/>
                  <a:gd name="T39" fmla="*/ -100 h 263"/>
                  <a:gd name="T40" fmla="*/ 182 w 66"/>
                  <a:gd name="T41" fmla="*/ -90 h 263"/>
                  <a:gd name="T42" fmla="*/ 165 w 66"/>
                  <a:gd name="T43" fmla="*/ -88 h 263"/>
                  <a:gd name="T44" fmla="*/ 91 w 66"/>
                  <a:gd name="T45" fmla="*/ -93 h 263"/>
                  <a:gd name="T46" fmla="*/ 50 w 66"/>
                  <a:gd name="T47" fmla="*/ -88 h 263"/>
                  <a:gd name="T48" fmla="*/ 19 w 66"/>
                  <a:gd name="T49" fmla="*/ -68 h 263"/>
                  <a:gd name="T50" fmla="*/ 1 w 66"/>
                  <a:gd name="T51" fmla="*/ -30 h 263"/>
                  <a:gd name="T52" fmla="*/ 0 w 66"/>
                  <a:gd name="T53" fmla="*/ -9 h 263"/>
                  <a:gd name="T54" fmla="*/ 13 w 66"/>
                  <a:gd name="T55" fmla="*/ 27 h 263"/>
                  <a:gd name="T56" fmla="*/ 28 w 66"/>
                  <a:gd name="T57" fmla="*/ 43 h 263"/>
                  <a:gd name="T58" fmla="*/ 46 w 66"/>
                  <a:gd name="T59" fmla="*/ 0 h 263"/>
                  <a:gd name="T60" fmla="*/ 45 w 66"/>
                  <a:gd name="T61" fmla="*/ -22 h 263"/>
                  <a:gd name="T62" fmla="*/ 55 w 66"/>
                  <a:gd name="T63" fmla="*/ -43 h 263"/>
                  <a:gd name="T64" fmla="*/ 80 w 66"/>
                  <a:gd name="T65" fmla="*/ -57 h 263"/>
                  <a:gd name="T66" fmla="*/ 108 w 66"/>
                  <a:gd name="T67" fmla="*/ -57 h 263"/>
                  <a:gd name="T68" fmla="*/ 142 w 66"/>
                  <a:gd name="T69" fmla="*/ -54 h 263"/>
                  <a:gd name="T70" fmla="*/ 159 w 66"/>
                  <a:gd name="T71" fmla="*/ -55 h 263"/>
                  <a:gd name="T72" fmla="*/ 175 w 66"/>
                  <a:gd name="T73" fmla="*/ -57 h 263"/>
                  <a:gd name="T74" fmla="*/ 174 w 66"/>
                  <a:gd name="T75" fmla="*/ -25 h 263"/>
                  <a:gd name="T76" fmla="*/ 163 w 66"/>
                  <a:gd name="T77" fmla="*/ 1 h 263"/>
                  <a:gd name="T78" fmla="*/ 128 w 66"/>
                  <a:gd name="T79" fmla="*/ 23 h 263"/>
                  <a:gd name="T80" fmla="*/ 102 w 66"/>
                  <a:gd name="T81" fmla="*/ 27 h 263"/>
                  <a:gd name="T82" fmla="*/ 71 w 66"/>
                  <a:gd name="T83" fmla="*/ 23 h 263"/>
                  <a:gd name="T84" fmla="*/ 66 w 66"/>
                  <a:gd name="T85" fmla="*/ 59 h 263"/>
                  <a:gd name="T86" fmla="*/ 103 w 66"/>
                  <a:gd name="T87" fmla="*/ 61 h 263"/>
                  <a:gd name="T88" fmla="*/ 131 w 66"/>
                  <a:gd name="T89" fmla="*/ 54 h 263"/>
                  <a:gd name="T90" fmla="*/ 165 w 66"/>
                  <a:gd name="T91" fmla="*/ 35 h 263"/>
                  <a:gd name="T92" fmla="*/ 165 w 66"/>
                  <a:gd name="T93" fmla="*/ 53 h 263"/>
                  <a:gd name="T94" fmla="*/ 172 w 66"/>
                  <a:gd name="T95" fmla="*/ 71 h 263"/>
                  <a:gd name="T96" fmla="*/ 196 w 66"/>
                  <a:gd name="T97" fmla="*/ 81 h 263"/>
                  <a:gd name="T98" fmla="*/ 207 w 66"/>
                  <a:gd name="T99" fmla="*/ 83 h 263"/>
                  <a:gd name="T100" fmla="*/ 219 w 66"/>
                  <a:gd name="T101" fmla="*/ 83 h 263"/>
                  <a:gd name="T102" fmla="*/ 232 w 66"/>
                  <a:gd name="T103" fmla="*/ 5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" h="263">
                    <a:moveTo>
                      <a:pt x="232" y="51"/>
                    </a:moveTo>
                    <a:lnTo>
                      <a:pt x="227" y="51"/>
                    </a:lnTo>
                    <a:lnTo>
                      <a:pt x="222" y="51"/>
                    </a:lnTo>
                    <a:lnTo>
                      <a:pt x="218" y="50"/>
                    </a:lnTo>
                    <a:lnTo>
                      <a:pt x="212" y="49"/>
                    </a:lnTo>
                    <a:lnTo>
                      <a:pt x="207" y="44"/>
                    </a:lnTo>
                    <a:lnTo>
                      <a:pt x="206" y="37"/>
                    </a:lnTo>
                    <a:lnTo>
                      <a:pt x="207" y="33"/>
                    </a:lnTo>
                    <a:lnTo>
                      <a:pt x="235" y="-111"/>
                    </a:lnTo>
                    <a:lnTo>
                      <a:pt x="236" y="-116"/>
                    </a:lnTo>
                    <a:lnTo>
                      <a:pt x="236" y="-136"/>
                    </a:lnTo>
                    <a:lnTo>
                      <a:pt x="230" y="-154"/>
                    </a:lnTo>
                    <a:lnTo>
                      <a:pt x="218" y="-169"/>
                    </a:lnTo>
                    <a:lnTo>
                      <a:pt x="207" y="-178"/>
                    </a:lnTo>
                    <a:lnTo>
                      <a:pt x="190" y="-187"/>
                    </a:lnTo>
                    <a:lnTo>
                      <a:pt x="171" y="-195"/>
                    </a:lnTo>
                    <a:lnTo>
                      <a:pt x="149" y="-200"/>
                    </a:lnTo>
                    <a:lnTo>
                      <a:pt x="136" y="-202"/>
                    </a:lnTo>
                    <a:lnTo>
                      <a:pt x="115" y="-203"/>
                    </a:lnTo>
                    <a:lnTo>
                      <a:pt x="96" y="-201"/>
                    </a:lnTo>
                    <a:lnTo>
                      <a:pt x="78" y="-195"/>
                    </a:lnTo>
                    <a:lnTo>
                      <a:pt x="67" y="-190"/>
                    </a:lnTo>
                    <a:lnTo>
                      <a:pt x="53" y="-177"/>
                    </a:lnTo>
                    <a:lnTo>
                      <a:pt x="42" y="-159"/>
                    </a:lnTo>
                    <a:lnTo>
                      <a:pt x="35" y="-136"/>
                    </a:lnTo>
                    <a:lnTo>
                      <a:pt x="75" y="-129"/>
                    </a:lnTo>
                    <a:lnTo>
                      <a:pt x="79" y="-141"/>
                    </a:lnTo>
                    <a:lnTo>
                      <a:pt x="84" y="-150"/>
                    </a:lnTo>
                    <a:lnTo>
                      <a:pt x="90" y="-156"/>
                    </a:lnTo>
                    <a:lnTo>
                      <a:pt x="100" y="-162"/>
                    </a:lnTo>
                    <a:lnTo>
                      <a:pt x="118" y="-167"/>
                    </a:lnTo>
                    <a:lnTo>
                      <a:pt x="141" y="-165"/>
                    </a:lnTo>
                    <a:lnTo>
                      <a:pt x="148" y="-163"/>
                    </a:lnTo>
                    <a:lnTo>
                      <a:pt x="168" y="-156"/>
                    </a:lnTo>
                    <a:lnTo>
                      <a:pt x="183" y="-146"/>
                    </a:lnTo>
                    <a:lnTo>
                      <a:pt x="192" y="-138"/>
                    </a:lnTo>
                    <a:lnTo>
                      <a:pt x="195" y="-126"/>
                    </a:lnTo>
                    <a:lnTo>
                      <a:pt x="192" y="-112"/>
                    </a:lnTo>
                    <a:lnTo>
                      <a:pt x="191" y="-105"/>
                    </a:lnTo>
                    <a:lnTo>
                      <a:pt x="189" y="-100"/>
                    </a:lnTo>
                    <a:lnTo>
                      <a:pt x="186" y="-96"/>
                    </a:lnTo>
                    <a:lnTo>
                      <a:pt x="182" y="-90"/>
                    </a:lnTo>
                    <a:lnTo>
                      <a:pt x="174" y="-87"/>
                    </a:lnTo>
                    <a:lnTo>
                      <a:pt x="165" y="-88"/>
                    </a:lnTo>
                    <a:lnTo>
                      <a:pt x="95" y="-93"/>
                    </a:lnTo>
                    <a:lnTo>
                      <a:pt x="91" y="-93"/>
                    </a:lnTo>
                    <a:lnTo>
                      <a:pt x="70" y="-92"/>
                    </a:lnTo>
                    <a:lnTo>
                      <a:pt x="50" y="-88"/>
                    </a:lnTo>
                    <a:lnTo>
                      <a:pt x="33" y="-80"/>
                    </a:lnTo>
                    <a:lnTo>
                      <a:pt x="19" y="-68"/>
                    </a:lnTo>
                    <a:lnTo>
                      <a:pt x="8" y="-51"/>
                    </a:lnTo>
                    <a:lnTo>
                      <a:pt x="1" y="-30"/>
                    </a:lnTo>
                    <a:lnTo>
                      <a:pt x="1" y="-29"/>
                    </a:lnTo>
                    <a:lnTo>
                      <a:pt x="0" y="-9"/>
                    </a:lnTo>
                    <a:lnTo>
                      <a:pt x="3" y="9"/>
                    </a:lnTo>
                    <a:lnTo>
                      <a:pt x="13" y="27"/>
                    </a:lnTo>
                    <a:lnTo>
                      <a:pt x="14" y="29"/>
                    </a:lnTo>
                    <a:lnTo>
                      <a:pt x="28" y="43"/>
                    </a:lnTo>
                    <a:lnTo>
                      <a:pt x="45" y="53"/>
                    </a:lnTo>
                    <a:lnTo>
                      <a:pt x="46" y="0"/>
                    </a:lnTo>
                    <a:lnTo>
                      <a:pt x="43" y="-10"/>
                    </a:lnTo>
                    <a:lnTo>
                      <a:pt x="45" y="-22"/>
                    </a:lnTo>
                    <a:lnTo>
                      <a:pt x="46" y="-24"/>
                    </a:lnTo>
                    <a:lnTo>
                      <a:pt x="55" y="-43"/>
                    </a:lnTo>
                    <a:lnTo>
                      <a:pt x="72" y="-54"/>
                    </a:lnTo>
                    <a:lnTo>
                      <a:pt x="80" y="-57"/>
                    </a:lnTo>
                    <a:lnTo>
                      <a:pt x="92" y="-58"/>
                    </a:lnTo>
                    <a:lnTo>
                      <a:pt x="108" y="-57"/>
                    </a:lnTo>
                    <a:lnTo>
                      <a:pt x="134" y="-55"/>
                    </a:lnTo>
                    <a:lnTo>
                      <a:pt x="142" y="-54"/>
                    </a:lnTo>
                    <a:lnTo>
                      <a:pt x="151" y="-54"/>
                    </a:lnTo>
                    <a:lnTo>
                      <a:pt x="159" y="-55"/>
                    </a:lnTo>
                    <a:lnTo>
                      <a:pt x="168" y="-56"/>
                    </a:lnTo>
                    <a:lnTo>
                      <a:pt x="175" y="-57"/>
                    </a:lnTo>
                    <a:lnTo>
                      <a:pt x="181" y="-59"/>
                    </a:lnTo>
                    <a:lnTo>
                      <a:pt x="174" y="-25"/>
                    </a:lnTo>
                    <a:lnTo>
                      <a:pt x="172" y="-17"/>
                    </a:lnTo>
                    <a:lnTo>
                      <a:pt x="163" y="1"/>
                    </a:lnTo>
                    <a:lnTo>
                      <a:pt x="148" y="14"/>
                    </a:lnTo>
                    <a:lnTo>
                      <a:pt x="128" y="23"/>
                    </a:lnTo>
                    <a:lnTo>
                      <a:pt x="122" y="25"/>
                    </a:lnTo>
                    <a:lnTo>
                      <a:pt x="102" y="27"/>
                    </a:lnTo>
                    <a:lnTo>
                      <a:pt x="83" y="25"/>
                    </a:lnTo>
                    <a:lnTo>
                      <a:pt x="71" y="23"/>
                    </a:lnTo>
                    <a:lnTo>
                      <a:pt x="61" y="17"/>
                    </a:lnTo>
                    <a:lnTo>
                      <a:pt x="66" y="59"/>
                    </a:lnTo>
                    <a:lnTo>
                      <a:pt x="83" y="61"/>
                    </a:lnTo>
                    <a:lnTo>
                      <a:pt x="103" y="61"/>
                    </a:lnTo>
                    <a:lnTo>
                      <a:pt x="122" y="57"/>
                    </a:lnTo>
                    <a:lnTo>
                      <a:pt x="131" y="54"/>
                    </a:lnTo>
                    <a:lnTo>
                      <a:pt x="149" y="46"/>
                    </a:lnTo>
                    <a:lnTo>
                      <a:pt x="165" y="35"/>
                    </a:lnTo>
                    <a:lnTo>
                      <a:pt x="164" y="45"/>
                    </a:lnTo>
                    <a:lnTo>
                      <a:pt x="165" y="53"/>
                    </a:lnTo>
                    <a:lnTo>
                      <a:pt x="167" y="60"/>
                    </a:lnTo>
                    <a:lnTo>
                      <a:pt x="172" y="71"/>
                    </a:lnTo>
                    <a:lnTo>
                      <a:pt x="182" y="78"/>
                    </a:lnTo>
                    <a:lnTo>
                      <a:pt x="196" y="81"/>
                    </a:lnTo>
                    <a:lnTo>
                      <a:pt x="202" y="82"/>
                    </a:lnTo>
                    <a:lnTo>
                      <a:pt x="207" y="83"/>
                    </a:lnTo>
                    <a:lnTo>
                      <a:pt x="214" y="83"/>
                    </a:lnTo>
                    <a:lnTo>
                      <a:pt x="219" y="83"/>
                    </a:lnTo>
                    <a:lnTo>
                      <a:pt x="226" y="83"/>
                    </a:lnTo>
                    <a:lnTo>
                      <a:pt x="23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4782323" y="3720275"/>
              <a:ext cx="40897" cy="108389"/>
            </a:xfrm>
            <a:custGeom>
              <a:avLst/>
              <a:gdLst>
                <a:gd name="T0" fmla="*/ 62 w 124"/>
                <a:gd name="T1" fmla="*/ 337 h 339"/>
                <a:gd name="T2" fmla="*/ 67 w 124"/>
                <a:gd name="T3" fmla="*/ 338 h 339"/>
                <a:gd name="T4" fmla="*/ 72 w 124"/>
                <a:gd name="T5" fmla="*/ 338 h 339"/>
                <a:gd name="T6" fmla="*/ 78 w 124"/>
                <a:gd name="T7" fmla="*/ 338 h 339"/>
                <a:gd name="T8" fmla="*/ 83 w 124"/>
                <a:gd name="T9" fmla="*/ 337 h 339"/>
                <a:gd name="T10" fmla="*/ 88 w 124"/>
                <a:gd name="T11" fmla="*/ 303 h 339"/>
                <a:gd name="T12" fmla="*/ 82 w 124"/>
                <a:gd name="T13" fmla="*/ 303 h 339"/>
                <a:gd name="T14" fmla="*/ 77 w 124"/>
                <a:gd name="T15" fmla="*/ 302 h 339"/>
                <a:gd name="T16" fmla="*/ 73 w 124"/>
                <a:gd name="T17" fmla="*/ 302 h 339"/>
                <a:gd name="T18" fmla="*/ 65 w 124"/>
                <a:gd name="T19" fmla="*/ 300 h 339"/>
                <a:gd name="T20" fmla="*/ 60 w 124"/>
                <a:gd name="T21" fmla="*/ 299 h 339"/>
                <a:gd name="T22" fmla="*/ 57 w 124"/>
                <a:gd name="T23" fmla="*/ 296 h 339"/>
                <a:gd name="T24" fmla="*/ 51 w 124"/>
                <a:gd name="T25" fmla="*/ 293 h 339"/>
                <a:gd name="T26" fmla="*/ 49 w 124"/>
                <a:gd name="T27" fmla="*/ 286 h 339"/>
                <a:gd name="T28" fmla="*/ 51 w 124"/>
                <a:gd name="T29" fmla="*/ 277 h 339"/>
                <a:gd name="T30" fmla="*/ 77 w 124"/>
                <a:gd name="T31" fmla="*/ 112 h 339"/>
                <a:gd name="T32" fmla="*/ 117 w 124"/>
                <a:gd name="T33" fmla="*/ 118 h 339"/>
                <a:gd name="T34" fmla="*/ 123 w 124"/>
                <a:gd name="T35" fmla="*/ 84 h 339"/>
                <a:gd name="T36" fmla="*/ 82 w 124"/>
                <a:gd name="T37" fmla="*/ 77 h 339"/>
                <a:gd name="T38" fmla="*/ 94 w 124"/>
                <a:gd name="T39" fmla="*/ 6 h 339"/>
                <a:gd name="T40" fmla="*/ 51 w 124"/>
                <a:gd name="T41" fmla="*/ 0 h 339"/>
                <a:gd name="T42" fmla="*/ 39 w 124"/>
                <a:gd name="T43" fmla="*/ 70 h 339"/>
                <a:gd name="T44" fmla="*/ 5 w 124"/>
                <a:gd name="T45" fmla="*/ 65 h 339"/>
                <a:gd name="T46" fmla="*/ 0 w 124"/>
                <a:gd name="T47" fmla="*/ 100 h 339"/>
                <a:gd name="T48" fmla="*/ 34 w 124"/>
                <a:gd name="T49" fmla="*/ 105 h 339"/>
                <a:gd name="T50" fmla="*/ 7 w 124"/>
                <a:gd name="T51" fmla="*/ 273 h 339"/>
                <a:gd name="T52" fmla="*/ 7 w 124"/>
                <a:gd name="T53" fmla="*/ 276 h 339"/>
                <a:gd name="T54" fmla="*/ 7 w 124"/>
                <a:gd name="T55" fmla="*/ 297 h 339"/>
                <a:gd name="T56" fmla="*/ 12 w 124"/>
                <a:gd name="T57" fmla="*/ 314 h 339"/>
                <a:gd name="T58" fmla="*/ 13 w 124"/>
                <a:gd name="T59" fmla="*/ 317 h 339"/>
                <a:gd name="T60" fmla="*/ 27 w 124"/>
                <a:gd name="T61" fmla="*/ 329 h 339"/>
                <a:gd name="T62" fmla="*/ 50 w 124"/>
                <a:gd name="T63" fmla="*/ 336 h 339"/>
                <a:gd name="T64" fmla="*/ 56 w 124"/>
                <a:gd name="T65" fmla="*/ 337 h 339"/>
                <a:gd name="T66" fmla="*/ 62 w 124"/>
                <a:gd name="T67" fmla="*/ 33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" h="339">
                  <a:moveTo>
                    <a:pt x="62" y="337"/>
                  </a:moveTo>
                  <a:lnTo>
                    <a:pt x="67" y="338"/>
                  </a:lnTo>
                  <a:lnTo>
                    <a:pt x="72" y="338"/>
                  </a:lnTo>
                  <a:lnTo>
                    <a:pt x="78" y="338"/>
                  </a:lnTo>
                  <a:lnTo>
                    <a:pt x="83" y="337"/>
                  </a:lnTo>
                  <a:lnTo>
                    <a:pt x="88" y="303"/>
                  </a:lnTo>
                  <a:lnTo>
                    <a:pt x="82" y="303"/>
                  </a:lnTo>
                  <a:lnTo>
                    <a:pt x="77" y="302"/>
                  </a:lnTo>
                  <a:lnTo>
                    <a:pt x="73" y="302"/>
                  </a:lnTo>
                  <a:lnTo>
                    <a:pt x="65" y="300"/>
                  </a:lnTo>
                  <a:lnTo>
                    <a:pt x="60" y="299"/>
                  </a:lnTo>
                  <a:lnTo>
                    <a:pt x="57" y="296"/>
                  </a:lnTo>
                  <a:lnTo>
                    <a:pt x="51" y="293"/>
                  </a:lnTo>
                  <a:lnTo>
                    <a:pt x="49" y="286"/>
                  </a:lnTo>
                  <a:lnTo>
                    <a:pt x="51" y="277"/>
                  </a:lnTo>
                  <a:lnTo>
                    <a:pt x="77" y="112"/>
                  </a:lnTo>
                  <a:lnTo>
                    <a:pt x="117" y="118"/>
                  </a:lnTo>
                  <a:lnTo>
                    <a:pt x="123" y="84"/>
                  </a:lnTo>
                  <a:lnTo>
                    <a:pt x="82" y="77"/>
                  </a:lnTo>
                  <a:lnTo>
                    <a:pt x="94" y="6"/>
                  </a:lnTo>
                  <a:lnTo>
                    <a:pt x="51" y="0"/>
                  </a:lnTo>
                  <a:lnTo>
                    <a:pt x="39" y="70"/>
                  </a:lnTo>
                  <a:lnTo>
                    <a:pt x="5" y="65"/>
                  </a:lnTo>
                  <a:lnTo>
                    <a:pt x="0" y="100"/>
                  </a:lnTo>
                  <a:lnTo>
                    <a:pt x="34" y="105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97"/>
                  </a:lnTo>
                  <a:lnTo>
                    <a:pt x="12" y="314"/>
                  </a:lnTo>
                  <a:lnTo>
                    <a:pt x="13" y="317"/>
                  </a:lnTo>
                  <a:lnTo>
                    <a:pt x="27" y="329"/>
                  </a:lnTo>
                  <a:lnTo>
                    <a:pt x="50" y="336"/>
                  </a:lnTo>
                  <a:lnTo>
                    <a:pt x="56" y="337"/>
                  </a:lnTo>
                  <a:lnTo>
                    <a:pt x="62" y="3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4823880" y="3719316"/>
              <a:ext cx="32652" cy="113505"/>
              <a:chOff x="4415" y="9966"/>
              <a:chExt cx="99" cy="355"/>
            </a:xfrm>
          </p:grpSpPr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4415" y="9966"/>
                <a:ext cx="99" cy="355"/>
              </a:xfrm>
              <a:custGeom>
                <a:avLst/>
                <a:gdLst>
                  <a:gd name="T0" fmla="*/ 39 w 99"/>
                  <a:gd name="T1" fmla="*/ 95 h 355"/>
                  <a:gd name="T2" fmla="*/ 0 w 99"/>
                  <a:gd name="T3" fmla="*/ 347 h 355"/>
                  <a:gd name="T4" fmla="*/ 43 w 99"/>
                  <a:gd name="T5" fmla="*/ 354 h 355"/>
                  <a:gd name="T6" fmla="*/ 83 w 99"/>
                  <a:gd name="T7" fmla="*/ 102 h 355"/>
                  <a:gd name="T8" fmla="*/ 39 w 99"/>
                  <a:gd name="T9" fmla="*/ 9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55">
                    <a:moveTo>
                      <a:pt x="39" y="95"/>
                    </a:moveTo>
                    <a:lnTo>
                      <a:pt x="0" y="347"/>
                    </a:lnTo>
                    <a:lnTo>
                      <a:pt x="43" y="354"/>
                    </a:lnTo>
                    <a:lnTo>
                      <a:pt x="83" y="102"/>
                    </a:lnTo>
                    <a:lnTo>
                      <a:pt x="39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4415" y="9966"/>
                <a:ext cx="99" cy="355"/>
              </a:xfrm>
              <a:custGeom>
                <a:avLst/>
                <a:gdLst>
                  <a:gd name="T0" fmla="*/ 55 w 99"/>
                  <a:gd name="T1" fmla="*/ 0 h 355"/>
                  <a:gd name="T2" fmla="*/ 47 w 99"/>
                  <a:gd name="T3" fmla="*/ 48 h 355"/>
                  <a:gd name="T4" fmla="*/ 90 w 99"/>
                  <a:gd name="T5" fmla="*/ 55 h 355"/>
                  <a:gd name="T6" fmla="*/ 98 w 99"/>
                  <a:gd name="T7" fmla="*/ 6 h 355"/>
                  <a:gd name="T8" fmla="*/ 55 w 99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55">
                    <a:moveTo>
                      <a:pt x="55" y="0"/>
                    </a:moveTo>
                    <a:lnTo>
                      <a:pt x="47" y="48"/>
                    </a:lnTo>
                    <a:lnTo>
                      <a:pt x="90" y="55"/>
                    </a:lnTo>
                    <a:lnTo>
                      <a:pt x="98" y="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40"/>
            <p:cNvGrpSpPr>
              <a:grpSpLocks/>
            </p:cNvGrpSpPr>
            <p:nvPr/>
          </p:nvGrpSpPr>
          <p:grpSpPr bwMode="auto">
            <a:xfrm>
              <a:off x="4862798" y="3756085"/>
              <a:ext cx="79485" cy="87287"/>
              <a:chOff x="4533" y="10081"/>
              <a:chExt cx="241" cy="273"/>
            </a:xfrm>
          </p:grpSpPr>
          <p:sp>
            <p:nvSpPr>
              <p:cNvPr id="72" name="Freeform 41"/>
              <p:cNvSpPr>
                <a:spLocks/>
              </p:cNvSpPr>
              <p:nvPr/>
            </p:nvSpPr>
            <p:spPr bwMode="auto">
              <a:xfrm>
                <a:off x="4533" y="10081"/>
                <a:ext cx="241" cy="273"/>
              </a:xfrm>
              <a:custGeom>
                <a:avLst/>
                <a:gdLst>
                  <a:gd name="T0" fmla="*/ 1 w 241"/>
                  <a:gd name="T1" fmla="*/ 130 h 273"/>
                  <a:gd name="T2" fmla="*/ 0 w 241"/>
                  <a:gd name="T3" fmla="*/ 152 h 273"/>
                  <a:gd name="T4" fmla="*/ 1 w 241"/>
                  <a:gd name="T5" fmla="*/ 173 h 273"/>
                  <a:gd name="T6" fmla="*/ 5 w 241"/>
                  <a:gd name="T7" fmla="*/ 192 h 273"/>
                  <a:gd name="T8" fmla="*/ 11 w 241"/>
                  <a:gd name="T9" fmla="*/ 210 h 273"/>
                  <a:gd name="T10" fmla="*/ 20 w 241"/>
                  <a:gd name="T11" fmla="*/ 226 h 273"/>
                  <a:gd name="T12" fmla="*/ 27 w 241"/>
                  <a:gd name="T13" fmla="*/ 235 h 273"/>
                  <a:gd name="T14" fmla="*/ 42 w 241"/>
                  <a:gd name="T15" fmla="*/ 249 h 273"/>
                  <a:gd name="T16" fmla="*/ 58 w 241"/>
                  <a:gd name="T17" fmla="*/ 259 h 273"/>
                  <a:gd name="T18" fmla="*/ 55 w 241"/>
                  <a:gd name="T19" fmla="*/ 201 h 273"/>
                  <a:gd name="T20" fmla="*/ 50 w 241"/>
                  <a:gd name="T21" fmla="*/ 191 h 273"/>
                  <a:gd name="T22" fmla="*/ 46 w 241"/>
                  <a:gd name="T23" fmla="*/ 173 h 273"/>
                  <a:gd name="T24" fmla="*/ 44 w 241"/>
                  <a:gd name="T25" fmla="*/ 153 h 273"/>
                  <a:gd name="T26" fmla="*/ 45 w 241"/>
                  <a:gd name="T27" fmla="*/ 131 h 273"/>
                  <a:gd name="T28" fmla="*/ 48 w 241"/>
                  <a:gd name="T29" fmla="*/ 114 h 273"/>
                  <a:gd name="T30" fmla="*/ 54 w 241"/>
                  <a:gd name="T31" fmla="*/ 94 h 273"/>
                  <a:gd name="T32" fmla="*/ 62 w 241"/>
                  <a:gd name="T33" fmla="*/ 77 h 273"/>
                  <a:gd name="T34" fmla="*/ 72 w 241"/>
                  <a:gd name="T35" fmla="*/ 61 h 273"/>
                  <a:gd name="T36" fmla="*/ 77 w 241"/>
                  <a:gd name="T37" fmla="*/ 55 h 273"/>
                  <a:gd name="T38" fmla="*/ 92 w 241"/>
                  <a:gd name="T39" fmla="*/ 44 h 273"/>
                  <a:gd name="T40" fmla="*/ 111 w 241"/>
                  <a:gd name="T41" fmla="*/ 38 h 273"/>
                  <a:gd name="T42" fmla="*/ 133 w 241"/>
                  <a:gd name="T43" fmla="*/ 38 h 273"/>
                  <a:gd name="T44" fmla="*/ 147 w 241"/>
                  <a:gd name="T45" fmla="*/ 41 h 273"/>
                  <a:gd name="T46" fmla="*/ 166 w 241"/>
                  <a:gd name="T47" fmla="*/ 49 h 273"/>
                  <a:gd name="T48" fmla="*/ 181 w 241"/>
                  <a:gd name="T49" fmla="*/ 62 h 273"/>
                  <a:gd name="T50" fmla="*/ 191 w 241"/>
                  <a:gd name="T51" fmla="*/ 81 h 273"/>
                  <a:gd name="T52" fmla="*/ 191 w 241"/>
                  <a:gd name="T53" fmla="*/ 81 h 273"/>
                  <a:gd name="T54" fmla="*/ 195 w 241"/>
                  <a:gd name="T55" fmla="*/ 98 h 273"/>
                  <a:gd name="T56" fmla="*/ 196 w 241"/>
                  <a:gd name="T57" fmla="*/ 118 h 273"/>
                  <a:gd name="T58" fmla="*/ 195 w 241"/>
                  <a:gd name="T59" fmla="*/ 140 h 273"/>
                  <a:gd name="T60" fmla="*/ 193 w 241"/>
                  <a:gd name="T61" fmla="*/ 155 h 273"/>
                  <a:gd name="T62" fmla="*/ 187 w 241"/>
                  <a:gd name="T63" fmla="*/ 174 h 273"/>
                  <a:gd name="T64" fmla="*/ 183 w 241"/>
                  <a:gd name="T65" fmla="*/ 255 h 273"/>
                  <a:gd name="T66" fmla="*/ 197 w 241"/>
                  <a:gd name="T67" fmla="*/ 242 h 273"/>
                  <a:gd name="T68" fmla="*/ 202 w 241"/>
                  <a:gd name="T69" fmla="*/ 238 h 273"/>
                  <a:gd name="T70" fmla="*/ 213 w 241"/>
                  <a:gd name="T71" fmla="*/ 223 h 273"/>
                  <a:gd name="T72" fmla="*/ 223 w 241"/>
                  <a:gd name="T73" fmla="*/ 206 h 273"/>
                  <a:gd name="T74" fmla="*/ 230 w 241"/>
                  <a:gd name="T75" fmla="*/ 187 h 273"/>
                  <a:gd name="T76" fmla="*/ 236 w 241"/>
                  <a:gd name="T77" fmla="*/ 167 h 273"/>
                  <a:gd name="T78" fmla="*/ 240 w 241"/>
                  <a:gd name="T79" fmla="*/ 144 h 273"/>
                  <a:gd name="T80" fmla="*/ 241 w 241"/>
                  <a:gd name="T81" fmla="*/ 137 h 273"/>
                  <a:gd name="T82" fmla="*/ 241 w 241"/>
                  <a:gd name="T83" fmla="*/ 115 h 273"/>
                  <a:gd name="T84" fmla="*/ 239 w 241"/>
                  <a:gd name="T85" fmla="*/ 94 h 273"/>
                  <a:gd name="T86" fmla="*/ 235 w 241"/>
                  <a:gd name="T87" fmla="*/ 75 h 273"/>
                  <a:gd name="T88" fmla="*/ 228 w 241"/>
                  <a:gd name="T89" fmla="*/ 59 h 273"/>
                  <a:gd name="T90" fmla="*/ 218 w 241"/>
                  <a:gd name="T91" fmla="*/ 44 h 273"/>
                  <a:gd name="T92" fmla="*/ 211 w 241"/>
                  <a:gd name="T93" fmla="*/ 36 h 273"/>
                  <a:gd name="T94" fmla="*/ 195 w 241"/>
                  <a:gd name="T95" fmla="*/ 22 h 273"/>
                  <a:gd name="T96" fmla="*/ 178 w 241"/>
                  <a:gd name="T97" fmla="*/ 12 h 273"/>
                  <a:gd name="T98" fmla="*/ 159 w 241"/>
                  <a:gd name="T99" fmla="*/ 5 h 273"/>
                  <a:gd name="T100" fmla="*/ 138 w 241"/>
                  <a:gd name="T101" fmla="*/ 1 h 273"/>
                  <a:gd name="T102" fmla="*/ 118 w 241"/>
                  <a:gd name="T103" fmla="*/ 0 h 273"/>
                  <a:gd name="T104" fmla="*/ 98 w 241"/>
                  <a:gd name="T105" fmla="*/ 2 h 273"/>
                  <a:gd name="T106" fmla="*/ 79 w 241"/>
                  <a:gd name="T107" fmla="*/ 7 h 273"/>
                  <a:gd name="T108" fmla="*/ 62 w 241"/>
                  <a:gd name="T109" fmla="*/ 16 h 273"/>
                  <a:gd name="T110" fmla="*/ 46 w 241"/>
                  <a:gd name="T111" fmla="*/ 28 h 273"/>
                  <a:gd name="T112" fmla="*/ 41 w 241"/>
                  <a:gd name="T113" fmla="*/ 33 h 273"/>
                  <a:gd name="T114" fmla="*/ 29 w 241"/>
                  <a:gd name="T115" fmla="*/ 48 h 273"/>
                  <a:gd name="T116" fmla="*/ 19 w 241"/>
                  <a:gd name="T117" fmla="*/ 64 h 273"/>
                  <a:gd name="T118" fmla="*/ 11 w 241"/>
                  <a:gd name="T119" fmla="*/ 83 h 273"/>
                  <a:gd name="T120" fmla="*/ 5 w 241"/>
                  <a:gd name="T121" fmla="*/ 103 h 273"/>
                  <a:gd name="T122" fmla="*/ 1 w 241"/>
                  <a:gd name="T123" fmla="*/ 126 h 273"/>
                  <a:gd name="T124" fmla="*/ 1 w 241"/>
                  <a:gd name="T125" fmla="*/ 13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" h="273">
                    <a:moveTo>
                      <a:pt x="1" y="130"/>
                    </a:moveTo>
                    <a:lnTo>
                      <a:pt x="0" y="152"/>
                    </a:lnTo>
                    <a:lnTo>
                      <a:pt x="1" y="173"/>
                    </a:lnTo>
                    <a:lnTo>
                      <a:pt x="5" y="192"/>
                    </a:lnTo>
                    <a:lnTo>
                      <a:pt x="11" y="210"/>
                    </a:lnTo>
                    <a:lnTo>
                      <a:pt x="20" y="226"/>
                    </a:lnTo>
                    <a:lnTo>
                      <a:pt x="27" y="235"/>
                    </a:lnTo>
                    <a:lnTo>
                      <a:pt x="42" y="249"/>
                    </a:lnTo>
                    <a:lnTo>
                      <a:pt x="58" y="259"/>
                    </a:lnTo>
                    <a:lnTo>
                      <a:pt x="55" y="201"/>
                    </a:lnTo>
                    <a:lnTo>
                      <a:pt x="50" y="191"/>
                    </a:lnTo>
                    <a:lnTo>
                      <a:pt x="46" y="173"/>
                    </a:lnTo>
                    <a:lnTo>
                      <a:pt x="44" y="153"/>
                    </a:lnTo>
                    <a:lnTo>
                      <a:pt x="45" y="131"/>
                    </a:lnTo>
                    <a:lnTo>
                      <a:pt x="48" y="114"/>
                    </a:lnTo>
                    <a:lnTo>
                      <a:pt x="54" y="94"/>
                    </a:lnTo>
                    <a:lnTo>
                      <a:pt x="62" y="77"/>
                    </a:lnTo>
                    <a:lnTo>
                      <a:pt x="72" y="61"/>
                    </a:lnTo>
                    <a:lnTo>
                      <a:pt x="77" y="55"/>
                    </a:lnTo>
                    <a:lnTo>
                      <a:pt x="92" y="44"/>
                    </a:lnTo>
                    <a:lnTo>
                      <a:pt x="111" y="38"/>
                    </a:lnTo>
                    <a:lnTo>
                      <a:pt x="133" y="38"/>
                    </a:lnTo>
                    <a:lnTo>
                      <a:pt x="147" y="41"/>
                    </a:lnTo>
                    <a:lnTo>
                      <a:pt x="166" y="49"/>
                    </a:lnTo>
                    <a:lnTo>
                      <a:pt x="181" y="62"/>
                    </a:lnTo>
                    <a:lnTo>
                      <a:pt x="191" y="81"/>
                    </a:lnTo>
                    <a:lnTo>
                      <a:pt x="191" y="81"/>
                    </a:lnTo>
                    <a:lnTo>
                      <a:pt x="195" y="98"/>
                    </a:lnTo>
                    <a:lnTo>
                      <a:pt x="196" y="118"/>
                    </a:lnTo>
                    <a:lnTo>
                      <a:pt x="195" y="140"/>
                    </a:lnTo>
                    <a:lnTo>
                      <a:pt x="193" y="155"/>
                    </a:lnTo>
                    <a:lnTo>
                      <a:pt x="187" y="174"/>
                    </a:lnTo>
                    <a:lnTo>
                      <a:pt x="183" y="255"/>
                    </a:lnTo>
                    <a:lnTo>
                      <a:pt x="197" y="242"/>
                    </a:lnTo>
                    <a:lnTo>
                      <a:pt x="202" y="238"/>
                    </a:lnTo>
                    <a:lnTo>
                      <a:pt x="213" y="223"/>
                    </a:lnTo>
                    <a:lnTo>
                      <a:pt x="223" y="206"/>
                    </a:lnTo>
                    <a:lnTo>
                      <a:pt x="230" y="187"/>
                    </a:lnTo>
                    <a:lnTo>
                      <a:pt x="236" y="167"/>
                    </a:lnTo>
                    <a:lnTo>
                      <a:pt x="240" y="144"/>
                    </a:lnTo>
                    <a:lnTo>
                      <a:pt x="241" y="137"/>
                    </a:lnTo>
                    <a:lnTo>
                      <a:pt x="241" y="115"/>
                    </a:lnTo>
                    <a:lnTo>
                      <a:pt x="239" y="94"/>
                    </a:lnTo>
                    <a:lnTo>
                      <a:pt x="235" y="75"/>
                    </a:lnTo>
                    <a:lnTo>
                      <a:pt x="228" y="59"/>
                    </a:lnTo>
                    <a:lnTo>
                      <a:pt x="218" y="44"/>
                    </a:lnTo>
                    <a:lnTo>
                      <a:pt x="211" y="36"/>
                    </a:lnTo>
                    <a:lnTo>
                      <a:pt x="195" y="22"/>
                    </a:lnTo>
                    <a:lnTo>
                      <a:pt x="178" y="12"/>
                    </a:lnTo>
                    <a:lnTo>
                      <a:pt x="159" y="5"/>
                    </a:lnTo>
                    <a:lnTo>
                      <a:pt x="138" y="1"/>
                    </a:lnTo>
                    <a:lnTo>
                      <a:pt x="118" y="0"/>
                    </a:lnTo>
                    <a:lnTo>
                      <a:pt x="98" y="2"/>
                    </a:lnTo>
                    <a:lnTo>
                      <a:pt x="79" y="7"/>
                    </a:lnTo>
                    <a:lnTo>
                      <a:pt x="62" y="16"/>
                    </a:lnTo>
                    <a:lnTo>
                      <a:pt x="46" y="28"/>
                    </a:lnTo>
                    <a:lnTo>
                      <a:pt x="41" y="33"/>
                    </a:lnTo>
                    <a:lnTo>
                      <a:pt x="29" y="48"/>
                    </a:lnTo>
                    <a:lnTo>
                      <a:pt x="19" y="64"/>
                    </a:lnTo>
                    <a:lnTo>
                      <a:pt x="11" y="83"/>
                    </a:lnTo>
                    <a:lnTo>
                      <a:pt x="5" y="103"/>
                    </a:lnTo>
                    <a:lnTo>
                      <a:pt x="1" y="126"/>
                    </a:lnTo>
                    <a:lnTo>
                      <a:pt x="1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2"/>
              <p:cNvSpPr>
                <a:spLocks/>
              </p:cNvSpPr>
              <p:nvPr/>
            </p:nvSpPr>
            <p:spPr bwMode="auto">
              <a:xfrm>
                <a:off x="4533" y="10081"/>
                <a:ext cx="241" cy="273"/>
              </a:xfrm>
              <a:custGeom>
                <a:avLst/>
                <a:gdLst>
                  <a:gd name="T0" fmla="*/ 187 w 241"/>
                  <a:gd name="T1" fmla="*/ 174 h 273"/>
                  <a:gd name="T2" fmla="*/ 180 w 241"/>
                  <a:gd name="T3" fmla="*/ 193 h 273"/>
                  <a:gd name="T4" fmla="*/ 170 w 241"/>
                  <a:gd name="T5" fmla="*/ 210 h 273"/>
                  <a:gd name="T6" fmla="*/ 164 w 241"/>
                  <a:gd name="T7" fmla="*/ 218 h 273"/>
                  <a:gd name="T8" fmla="*/ 149 w 241"/>
                  <a:gd name="T9" fmla="*/ 229 h 273"/>
                  <a:gd name="T10" fmla="*/ 130 w 241"/>
                  <a:gd name="T11" fmla="*/ 235 h 273"/>
                  <a:gd name="T12" fmla="*/ 108 w 241"/>
                  <a:gd name="T13" fmla="*/ 235 h 273"/>
                  <a:gd name="T14" fmla="*/ 104 w 241"/>
                  <a:gd name="T15" fmla="*/ 234 h 273"/>
                  <a:gd name="T16" fmla="*/ 83 w 241"/>
                  <a:gd name="T17" fmla="*/ 228 h 273"/>
                  <a:gd name="T18" fmla="*/ 66 w 241"/>
                  <a:gd name="T19" fmla="*/ 217 h 273"/>
                  <a:gd name="T20" fmla="*/ 55 w 241"/>
                  <a:gd name="T21" fmla="*/ 201 h 273"/>
                  <a:gd name="T22" fmla="*/ 58 w 241"/>
                  <a:gd name="T23" fmla="*/ 259 h 273"/>
                  <a:gd name="T24" fmla="*/ 78 w 241"/>
                  <a:gd name="T25" fmla="*/ 267 h 273"/>
                  <a:gd name="T26" fmla="*/ 99 w 241"/>
                  <a:gd name="T27" fmla="*/ 271 h 273"/>
                  <a:gd name="T28" fmla="*/ 106 w 241"/>
                  <a:gd name="T29" fmla="*/ 272 h 273"/>
                  <a:gd name="T30" fmla="*/ 128 w 241"/>
                  <a:gd name="T31" fmla="*/ 272 h 273"/>
                  <a:gd name="T32" fmla="*/ 149 w 241"/>
                  <a:gd name="T33" fmla="*/ 270 h 273"/>
                  <a:gd name="T34" fmla="*/ 167 w 241"/>
                  <a:gd name="T35" fmla="*/ 264 h 273"/>
                  <a:gd name="T36" fmla="*/ 183 w 241"/>
                  <a:gd name="T37" fmla="*/ 255 h 273"/>
                  <a:gd name="T38" fmla="*/ 187 w 241"/>
                  <a:gd name="T39" fmla="*/ 174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1" h="273">
                    <a:moveTo>
                      <a:pt x="187" y="174"/>
                    </a:moveTo>
                    <a:lnTo>
                      <a:pt x="180" y="193"/>
                    </a:lnTo>
                    <a:lnTo>
                      <a:pt x="170" y="210"/>
                    </a:lnTo>
                    <a:lnTo>
                      <a:pt x="164" y="218"/>
                    </a:lnTo>
                    <a:lnTo>
                      <a:pt x="149" y="229"/>
                    </a:lnTo>
                    <a:lnTo>
                      <a:pt x="130" y="235"/>
                    </a:lnTo>
                    <a:lnTo>
                      <a:pt x="108" y="235"/>
                    </a:lnTo>
                    <a:lnTo>
                      <a:pt x="104" y="234"/>
                    </a:lnTo>
                    <a:lnTo>
                      <a:pt x="83" y="228"/>
                    </a:lnTo>
                    <a:lnTo>
                      <a:pt x="66" y="217"/>
                    </a:lnTo>
                    <a:lnTo>
                      <a:pt x="55" y="201"/>
                    </a:lnTo>
                    <a:lnTo>
                      <a:pt x="58" y="259"/>
                    </a:lnTo>
                    <a:lnTo>
                      <a:pt x="78" y="267"/>
                    </a:lnTo>
                    <a:lnTo>
                      <a:pt x="99" y="271"/>
                    </a:lnTo>
                    <a:lnTo>
                      <a:pt x="106" y="272"/>
                    </a:lnTo>
                    <a:lnTo>
                      <a:pt x="128" y="272"/>
                    </a:lnTo>
                    <a:lnTo>
                      <a:pt x="149" y="270"/>
                    </a:lnTo>
                    <a:lnTo>
                      <a:pt x="167" y="264"/>
                    </a:lnTo>
                    <a:lnTo>
                      <a:pt x="183" y="255"/>
                    </a:lnTo>
                    <a:lnTo>
                      <a:pt x="187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Freeform 43"/>
            <p:cNvSpPr>
              <a:spLocks/>
            </p:cNvSpPr>
            <p:nvPr/>
          </p:nvSpPr>
          <p:spPr bwMode="auto">
            <a:xfrm>
              <a:off x="4957785" y="3765677"/>
              <a:ext cx="73879" cy="87606"/>
            </a:xfrm>
            <a:custGeom>
              <a:avLst/>
              <a:gdLst>
                <a:gd name="T0" fmla="*/ 222 w 224"/>
                <a:gd name="T1" fmla="*/ 109 h 274"/>
                <a:gd name="T2" fmla="*/ 222 w 224"/>
                <a:gd name="T3" fmla="*/ 108 h 274"/>
                <a:gd name="T4" fmla="*/ 223 w 224"/>
                <a:gd name="T5" fmla="*/ 85 h 274"/>
                <a:gd name="T6" fmla="*/ 221 w 224"/>
                <a:gd name="T7" fmla="*/ 65 h 274"/>
                <a:gd name="T8" fmla="*/ 217 w 224"/>
                <a:gd name="T9" fmla="*/ 49 h 274"/>
                <a:gd name="T10" fmla="*/ 216 w 224"/>
                <a:gd name="T11" fmla="*/ 46 h 274"/>
                <a:gd name="T12" fmla="*/ 205 w 224"/>
                <a:gd name="T13" fmla="*/ 30 h 274"/>
                <a:gd name="T14" fmla="*/ 190 w 224"/>
                <a:gd name="T15" fmla="*/ 17 h 274"/>
                <a:gd name="T16" fmla="*/ 171 w 224"/>
                <a:gd name="T17" fmla="*/ 9 h 274"/>
                <a:gd name="T18" fmla="*/ 147 w 224"/>
                <a:gd name="T19" fmla="*/ 5 h 274"/>
                <a:gd name="T20" fmla="*/ 140 w 224"/>
                <a:gd name="T21" fmla="*/ 4 h 274"/>
                <a:gd name="T22" fmla="*/ 120 w 224"/>
                <a:gd name="T23" fmla="*/ 6 h 274"/>
                <a:gd name="T24" fmla="*/ 101 w 224"/>
                <a:gd name="T25" fmla="*/ 10 h 274"/>
                <a:gd name="T26" fmla="*/ 92 w 224"/>
                <a:gd name="T27" fmla="*/ 14 h 274"/>
                <a:gd name="T28" fmla="*/ 76 w 224"/>
                <a:gd name="T29" fmla="*/ 25 h 274"/>
                <a:gd name="T30" fmla="*/ 60 w 224"/>
                <a:gd name="T31" fmla="*/ 39 h 274"/>
                <a:gd name="T32" fmla="*/ 63 w 224"/>
                <a:gd name="T33" fmla="*/ 3 h 274"/>
                <a:gd name="T34" fmla="*/ 22 w 224"/>
                <a:gd name="T35" fmla="*/ 0 h 274"/>
                <a:gd name="T36" fmla="*/ 0 w 224"/>
                <a:gd name="T37" fmla="*/ 255 h 274"/>
                <a:gd name="T38" fmla="*/ 42 w 224"/>
                <a:gd name="T39" fmla="*/ 259 h 274"/>
                <a:gd name="T40" fmla="*/ 54 w 224"/>
                <a:gd name="T41" fmla="*/ 125 h 274"/>
                <a:gd name="T42" fmla="*/ 56 w 224"/>
                <a:gd name="T43" fmla="*/ 108 h 274"/>
                <a:gd name="T44" fmla="*/ 58 w 224"/>
                <a:gd name="T45" fmla="*/ 96 h 274"/>
                <a:gd name="T46" fmla="*/ 61 w 224"/>
                <a:gd name="T47" fmla="*/ 87 h 274"/>
                <a:gd name="T48" fmla="*/ 64 w 224"/>
                <a:gd name="T49" fmla="*/ 78 h 274"/>
                <a:gd name="T50" fmla="*/ 69 w 224"/>
                <a:gd name="T51" fmla="*/ 70 h 274"/>
                <a:gd name="T52" fmla="*/ 77 w 224"/>
                <a:gd name="T53" fmla="*/ 62 h 274"/>
                <a:gd name="T54" fmla="*/ 87 w 224"/>
                <a:gd name="T55" fmla="*/ 52 h 274"/>
                <a:gd name="T56" fmla="*/ 98 w 224"/>
                <a:gd name="T57" fmla="*/ 46 h 274"/>
                <a:gd name="T58" fmla="*/ 110 w 224"/>
                <a:gd name="T59" fmla="*/ 44 h 274"/>
                <a:gd name="T60" fmla="*/ 117 w 224"/>
                <a:gd name="T61" fmla="*/ 42 h 274"/>
                <a:gd name="T62" fmla="*/ 125 w 224"/>
                <a:gd name="T63" fmla="*/ 42 h 274"/>
                <a:gd name="T64" fmla="*/ 135 w 224"/>
                <a:gd name="T65" fmla="*/ 43 h 274"/>
                <a:gd name="T66" fmla="*/ 145 w 224"/>
                <a:gd name="T67" fmla="*/ 44 h 274"/>
                <a:gd name="T68" fmla="*/ 163 w 224"/>
                <a:gd name="T69" fmla="*/ 53 h 274"/>
                <a:gd name="T70" fmla="*/ 175 w 224"/>
                <a:gd name="T71" fmla="*/ 70 h 274"/>
                <a:gd name="T72" fmla="*/ 178 w 224"/>
                <a:gd name="T73" fmla="*/ 80 h 274"/>
                <a:gd name="T74" fmla="*/ 180 w 224"/>
                <a:gd name="T75" fmla="*/ 93 h 274"/>
                <a:gd name="T76" fmla="*/ 178 w 224"/>
                <a:gd name="T77" fmla="*/ 108 h 274"/>
                <a:gd name="T78" fmla="*/ 164 w 224"/>
                <a:gd name="T79" fmla="*/ 270 h 274"/>
                <a:gd name="T80" fmla="*/ 208 w 224"/>
                <a:gd name="T81" fmla="*/ 273 h 274"/>
                <a:gd name="T82" fmla="*/ 222 w 224"/>
                <a:gd name="T83" fmla="*/ 10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274">
                  <a:moveTo>
                    <a:pt x="222" y="109"/>
                  </a:moveTo>
                  <a:lnTo>
                    <a:pt x="222" y="108"/>
                  </a:lnTo>
                  <a:lnTo>
                    <a:pt x="223" y="85"/>
                  </a:lnTo>
                  <a:lnTo>
                    <a:pt x="221" y="65"/>
                  </a:lnTo>
                  <a:lnTo>
                    <a:pt x="217" y="49"/>
                  </a:lnTo>
                  <a:lnTo>
                    <a:pt x="216" y="46"/>
                  </a:lnTo>
                  <a:lnTo>
                    <a:pt x="205" y="30"/>
                  </a:lnTo>
                  <a:lnTo>
                    <a:pt x="190" y="17"/>
                  </a:lnTo>
                  <a:lnTo>
                    <a:pt x="171" y="9"/>
                  </a:lnTo>
                  <a:lnTo>
                    <a:pt x="147" y="5"/>
                  </a:lnTo>
                  <a:lnTo>
                    <a:pt x="140" y="4"/>
                  </a:lnTo>
                  <a:lnTo>
                    <a:pt x="120" y="6"/>
                  </a:lnTo>
                  <a:lnTo>
                    <a:pt x="101" y="10"/>
                  </a:lnTo>
                  <a:lnTo>
                    <a:pt x="92" y="14"/>
                  </a:lnTo>
                  <a:lnTo>
                    <a:pt x="76" y="25"/>
                  </a:lnTo>
                  <a:lnTo>
                    <a:pt x="60" y="39"/>
                  </a:lnTo>
                  <a:lnTo>
                    <a:pt x="63" y="3"/>
                  </a:lnTo>
                  <a:lnTo>
                    <a:pt x="22" y="0"/>
                  </a:lnTo>
                  <a:lnTo>
                    <a:pt x="0" y="255"/>
                  </a:lnTo>
                  <a:lnTo>
                    <a:pt x="42" y="259"/>
                  </a:lnTo>
                  <a:lnTo>
                    <a:pt x="54" y="125"/>
                  </a:lnTo>
                  <a:lnTo>
                    <a:pt x="56" y="108"/>
                  </a:lnTo>
                  <a:lnTo>
                    <a:pt x="58" y="96"/>
                  </a:lnTo>
                  <a:lnTo>
                    <a:pt x="61" y="87"/>
                  </a:lnTo>
                  <a:lnTo>
                    <a:pt x="64" y="78"/>
                  </a:lnTo>
                  <a:lnTo>
                    <a:pt x="69" y="70"/>
                  </a:lnTo>
                  <a:lnTo>
                    <a:pt x="77" y="62"/>
                  </a:lnTo>
                  <a:lnTo>
                    <a:pt x="87" y="52"/>
                  </a:lnTo>
                  <a:lnTo>
                    <a:pt x="98" y="46"/>
                  </a:lnTo>
                  <a:lnTo>
                    <a:pt x="110" y="44"/>
                  </a:lnTo>
                  <a:lnTo>
                    <a:pt x="117" y="42"/>
                  </a:lnTo>
                  <a:lnTo>
                    <a:pt x="125" y="42"/>
                  </a:lnTo>
                  <a:lnTo>
                    <a:pt x="135" y="43"/>
                  </a:lnTo>
                  <a:lnTo>
                    <a:pt x="145" y="44"/>
                  </a:lnTo>
                  <a:lnTo>
                    <a:pt x="163" y="53"/>
                  </a:lnTo>
                  <a:lnTo>
                    <a:pt x="175" y="70"/>
                  </a:lnTo>
                  <a:lnTo>
                    <a:pt x="178" y="80"/>
                  </a:lnTo>
                  <a:lnTo>
                    <a:pt x="180" y="93"/>
                  </a:lnTo>
                  <a:lnTo>
                    <a:pt x="178" y="108"/>
                  </a:lnTo>
                  <a:lnTo>
                    <a:pt x="164" y="270"/>
                  </a:lnTo>
                  <a:lnTo>
                    <a:pt x="208" y="273"/>
                  </a:lnTo>
                  <a:lnTo>
                    <a:pt x="222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44"/>
            <p:cNvGrpSpPr>
              <a:grpSpLocks/>
            </p:cNvGrpSpPr>
            <p:nvPr/>
          </p:nvGrpSpPr>
          <p:grpSpPr bwMode="auto">
            <a:xfrm>
              <a:off x="5047164" y="3813317"/>
              <a:ext cx="79156" cy="85049"/>
              <a:chOff x="5092" y="10260"/>
              <a:chExt cx="240" cy="266"/>
            </a:xfrm>
          </p:grpSpPr>
          <p:sp>
            <p:nvSpPr>
              <p:cNvPr id="70" name="Freeform 45"/>
              <p:cNvSpPr>
                <a:spLocks/>
              </p:cNvSpPr>
              <p:nvPr/>
            </p:nvSpPr>
            <p:spPr bwMode="auto">
              <a:xfrm>
                <a:off x="5092" y="10260"/>
                <a:ext cx="240" cy="266"/>
              </a:xfrm>
              <a:custGeom>
                <a:avLst/>
                <a:gdLst>
                  <a:gd name="T0" fmla="*/ 56 w 240"/>
                  <a:gd name="T1" fmla="*/ 96 h 266"/>
                  <a:gd name="T2" fmla="*/ 47 w 240"/>
                  <a:gd name="T3" fmla="*/ 88 h 266"/>
                  <a:gd name="T4" fmla="*/ 44 w 240"/>
                  <a:gd name="T5" fmla="*/ 78 h 266"/>
                  <a:gd name="T6" fmla="*/ 42 w 240"/>
                  <a:gd name="T7" fmla="*/ 0 h 266"/>
                  <a:gd name="T8" fmla="*/ 26 w 240"/>
                  <a:gd name="T9" fmla="*/ 9 h 266"/>
                  <a:gd name="T10" fmla="*/ 12 w 240"/>
                  <a:gd name="T11" fmla="*/ 23 h 266"/>
                  <a:gd name="T12" fmla="*/ 4 w 240"/>
                  <a:gd name="T13" fmla="*/ 41 h 266"/>
                  <a:gd name="T14" fmla="*/ 0 w 240"/>
                  <a:gd name="T15" fmla="*/ 63 h 266"/>
                  <a:gd name="T16" fmla="*/ 1 w 240"/>
                  <a:gd name="T17" fmla="*/ 84 h 266"/>
                  <a:gd name="T18" fmla="*/ 7 w 240"/>
                  <a:gd name="T19" fmla="*/ 102 h 266"/>
                  <a:gd name="T20" fmla="*/ 18 w 240"/>
                  <a:gd name="T21" fmla="*/ 119 h 266"/>
                  <a:gd name="T22" fmla="*/ 20 w 240"/>
                  <a:gd name="T23" fmla="*/ 120 h 266"/>
                  <a:gd name="T24" fmla="*/ 35 w 240"/>
                  <a:gd name="T25" fmla="*/ 133 h 266"/>
                  <a:gd name="T26" fmla="*/ 54 w 240"/>
                  <a:gd name="T27" fmla="*/ 141 h 266"/>
                  <a:gd name="T28" fmla="*/ 56 w 240"/>
                  <a:gd name="T29" fmla="*/ 9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" h="266">
                    <a:moveTo>
                      <a:pt x="56" y="96"/>
                    </a:moveTo>
                    <a:lnTo>
                      <a:pt x="47" y="88"/>
                    </a:lnTo>
                    <a:lnTo>
                      <a:pt x="44" y="78"/>
                    </a:lnTo>
                    <a:lnTo>
                      <a:pt x="42" y="0"/>
                    </a:lnTo>
                    <a:lnTo>
                      <a:pt x="26" y="9"/>
                    </a:lnTo>
                    <a:lnTo>
                      <a:pt x="12" y="23"/>
                    </a:lnTo>
                    <a:lnTo>
                      <a:pt x="4" y="41"/>
                    </a:lnTo>
                    <a:lnTo>
                      <a:pt x="0" y="63"/>
                    </a:lnTo>
                    <a:lnTo>
                      <a:pt x="1" y="84"/>
                    </a:lnTo>
                    <a:lnTo>
                      <a:pt x="7" y="102"/>
                    </a:lnTo>
                    <a:lnTo>
                      <a:pt x="18" y="119"/>
                    </a:lnTo>
                    <a:lnTo>
                      <a:pt x="20" y="120"/>
                    </a:lnTo>
                    <a:lnTo>
                      <a:pt x="35" y="133"/>
                    </a:lnTo>
                    <a:lnTo>
                      <a:pt x="54" y="141"/>
                    </a:lnTo>
                    <a:lnTo>
                      <a:pt x="56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6"/>
              <p:cNvSpPr>
                <a:spLocks/>
              </p:cNvSpPr>
              <p:nvPr/>
            </p:nvSpPr>
            <p:spPr bwMode="auto">
              <a:xfrm>
                <a:off x="5092" y="10260"/>
                <a:ext cx="240" cy="266"/>
              </a:xfrm>
              <a:custGeom>
                <a:avLst/>
                <a:gdLst>
                  <a:gd name="T0" fmla="*/ 229 w 240"/>
                  <a:gd name="T1" fmla="*/ 117 h 266"/>
                  <a:gd name="T2" fmla="*/ 219 w 240"/>
                  <a:gd name="T3" fmla="*/ 117 h 266"/>
                  <a:gd name="T4" fmla="*/ 211 w 240"/>
                  <a:gd name="T5" fmla="*/ 106 h 266"/>
                  <a:gd name="T6" fmla="*/ 222 w 240"/>
                  <a:gd name="T7" fmla="*/ -45 h 266"/>
                  <a:gd name="T8" fmla="*/ 220 w 240"/>
                  <a:gd name="T9" fmla="*/ -69 h 266"/>
                  <a:gd name="T10" fmla="*/ 198 w 240"/>
                  <a:gd name="T11" fmla="*/ -101 h 266"/>
                  <a:gd name="T12" fmla="*/ 168 w 240"/>
                  <a:gd name="T13" fmla="*/ -115 h 266"/>
                  <a:gd name="T14" fmla="*/ 125 w 240"/>
                  <a:gd name="T15" fmla="*/ -123 h 266"/>
                  <a:gd name="T16" fmla="*/ 92 w 240"/>
                  <a:gd name="T17" fmla="*/ -122 h 266"/>
                  <a:gd name="T18" fmla="*/ 56 w 240"/>
                  <a:gd name="T19" fmla="*/ -109 h 266"/>
                  <a:gd name="T20" fmla="*/ 33 w 240"/>
                  <a:gd name="T21" fmla="*/ -88 h 266"/>
                  <a:gd name="T22" fmla="*/ 20 w 240"/>
                  <a:gd name="T23" fmla="*/ -46 h 266"/>
                  <a:gd name="T24" fmla="*/ 63 w 240"/>
                  <a:gd name="T25" fmla="*/ -56 h 266"/>
                  <a:gd name="T26" fmla="*/ 73 w 240"/>
                  <a:gd name="T27" fmla="*/ -72 h 266"/>
                  <a:gd name="T28" fmla="*/ 99 w 240"/>
                  <a:gd name="T29" fmla="*/ -86 h 266"/>
                  <a:gd name="T30" fmla="*/ 129 w 240"/>
                  <a:gd name="T31" fmla="*/ -86 h 266"/>
                  <a:gd name="T32" fmla="*/ 166 w 240"/>
                  <a:gd name="T33" fmla="*/ -74 h 266"/>
                  <a:gd name="T34" fmla="*/ 181 w 240"/>
                  <a:gd name="T35" fmla="*/ -56 h 266"/>
                  <a:gd name="T36" fmla="*/ 179 w 240"/>
                  <a:gd name="T37" fmla="*/ -34 h 266"/>
                  <a:gd name="T38" fmla="*/ 176 w 240"/>
                  <a:gd name="T39" fmla="*/ -25 h 266"/>
                  <a:gd name="T40" fmla="*/ 165 w 240"/>
                  <a:gd name="T41" fmla="*/ -14 h 266"/>
                  <a:gd name="T42" fmla="*/ 86 w 240"/>
                  <a:gd name="T43" fmla="*/ -10 h 266"/>
                  <a:gd name="T44" fmla="*/ 61 w 240"/>
                  <a:gd name="T45" fmla="*/ -6 h 266"/>
                  <a:gd name="T46" fmla="*/ 44 w 240"/>
                  <a:gd name="T47" fmla="*/ 78 h 266"/>
                  <a:gd name="T48" fmla="*/ 45 w 240"/>
                  <a:gd name="T49" fmla="*/ 64 h 266"/>
                  <a:gd name="T50" fmla="*/ 67 w 240"/>
                  <a:gd name="T51" fmla="*/ 31 h 266"/>
                  <a:gd name="T52" fmla="*/ 87 w 240"/>
                  <a:gd name="T53" fmla="*/ 24 h 266"/>
                  <a:gd name="T54" fmla="*/ 129 w 240"/>
                  <a:gd name="T55" fmla="*/ 22 h 266"/>
                  <a:gd name="T56" fmla="*/ 145 w 240"/>
                  <a:gd name="T57" fmla="*/ 20 h 266"/>
                  <a:gd name="T58" fmla="*/ 162 w 240"/>
                  <a:gd name="T59" fmla="*/ 17 h 266"/>
                  <a:gd name="T60" fmla="*/ 175 w 240"/>
                  <a:gd name="T61" fmla="*/ 12 h 266"/>
                  <a:gd name="T62" fmla="*/ 171 w 240"/>
                  <a:gd name="T63" fmla="*/ 55 h 266"/>
                  <a:gd name="T64" fmla="*/ 151 w 240"/>
                  <a:gd name="T65" fmla="*/ 90 h 266"/>
                  <a:gd name="T66" fmla="*/ 127 w 240"/>
                  <a:gd name="T67" fmla="*/ 103 h 266"/>
                  <a:gd name="T68" fmla="*/ 88 w 240"/>
                  <a:gd name="T69" fmla="*/ 109 h 266"/>
                  <a:gd name="T70" fmla="*/ 65 w 240"/>
                  <a:gd name="T71" fmla="*/ 103 h 266"/>
                  <a:gd name="T72" fmla="*/ 54 w 240"/>
                  <a:gd name="T73" fmla="*/ 141 h 266"/>
                  <a:gd name="T74" fmla="*/ 92 w 240"/>
                  <a:gd name="T75" fmla="*/ 144 h 266"/>
                  <a:gd name="T76" fmla="*/ 130 w 240"/>
                  <a:gd name="T77" fmla="*/ 136 h 266"/>
                  <a:gd name="T78" fmla="*/ 156 w 240"/>
                  <a:gd name="T79" fmla="*/ 121 h 266"/>
                  <a:gd name="T80" fmla="*/ 171 w 240"/>
                  <a:gd name="T81" fmla="*/ 119 h 266"/>
                  <a:gd name="T82" fmla="*/ 176 w 240"/>
                  <a:gd name="T83" fmla="*/ 132 h 266"/>
                  <a:gd name="T84" fmla="*/ 192 w 240"/>
                  <a:gd name="T85" fmla="*/ 149 h 266"/>
                  <a:gd name="T86" fmla="*/ 213 w 240"/>
                  <a:gd name="T87" fmla="*/ 151 h 266"/>
                  <a:gd name="T88" fmla="*/ 225 w 240"/>
                  <a:gd name="T89" fmla="*/ 151 h 266"/>
                  <a:gd name="T90" fmla="*/ 237 w 240"/>
                  <a:gd name="T91" fmla="*/ 148 h 266"/>
                  <a:gd name="T92" fmla="*/ 234 w 240"/>
                  <a:gd name="T93" fmla="*/ 11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66">
                    <a:moveTo>
                      <a:pt x="234" y="117"/>
                    </a:moveTo>
                    <a:lnTo>
                      <a:pt x="229" y="117"/>
                    </a:lnTo>
                    <a:lnTo>
                      <a:pt x="225" y="117"/>
                    </a:lnTo>
                    <a:lnTo>
                      <a:pt x="219" y="117"/>
                    </a:lnTo>
                    <a:lnTo>
                      <a:pt x="213" y="112"/>
                    </a:lnTo>
                    <a:lnTo>
                      <a:pt x="211" y="106"/>
                    </a:lnTo>
                    <a:lnTo>
                      <a:pt x="212" y="101"/>
                    </a:lnTo>
                    <a:lnTo>
                      <a:pt x="222" y="-45"/>
                    </a:lnTo>
                    <a:lnTo>
                      <a:pt x="222" y="-48"/>
                    </a:lnTo>
                    <a:lnTo>
                      <a:pt x="220" y="-69"/>
                    </a:lnTo>
                    <a:lnTo>
                      <a:pt x="212" y="-87"/>
                    </a:lnTo>
                    <a:lnTo>
                      <a:pt x="198" y="-101"/>
                    </a:lnTo>
                    <a:lnTo>
                      <a:pt x="186" y="-108"/>
                    </a:lnTo>
                    <a:lnTo>
                      <a:pt x="168" y="-115"/>
                    </a:lnTo>
                    <a:lnTo>
                      <a:pt x="148" y="-120"/>
                    </a:lnTo>
                    <a:lnTo>
                      <a:pt x="125" y="-123"/>
                    </a:lnTo>
                    <a:lnTo>
                      <a:pt x="113" y="-124"/>
                    </a:lnTo>
                    <a:lnTo>
                      <a:pt x="92" y="-122"/>
                    </a:lnTo>
                    <a:lnTo>
                      <a:pt x="73" y="-117"/>
                    </a:lnTo>
                    <a:lnTo>
                      <a:pt x="56" y="-109"/>
                    </a:lnTo>
                    <a:lnTo>
                      <a:pt x="46" y="-103"/>
                    </a:lnTo>
                    <a:lnTo>
                      <a:pt x="33" y="-88"/>
                    </a:lnTo>
                    <a:lnTo>
                      <a:pt x="25" y="-69"/>
                    </a:lnTo>
                    <a:lnTo>
                      <a:pt x="20" y="-46"/>
                    </a:lnTo>
                    <a:lnTo>
                      <a:pt x="61" y="-43"/>
                    </a:lnTo>
                    <a:lnTo>
                      <a:pt x="63" y="-56"/>
                    </a:lnTo>
                    <a:lnTo>
                      <a:pt x="67" y="-66"/>
                    </a:lnTo>
                    <a:lnTo>
                      <a:pt x="73" y="-72"/>
                    </a:lnTo>
                    <a:lnTo>
                      <a:pt x="81" y="-79"/>
                    </a:lnTo>
                    <a:lnTo>
                      <a:pt x="99" y="-86"/>
                    </a:lnTo>
                    <a:lnTo>
                      <a:pt x="122" y="-87"/>
                    </a:lnTo>
                    <a:lnTo>
                      <a:pt x="129" y="-86"/>
                    </a:lnTo>
                    <a:lnTo>
                      <a:pt x="150" y="-82"/>
                    </a:lnTo>
                    <a:lnTo>
                      <a:pt x="166" y="-74"/>
                    </a:lnTo>
                    <a:lnTo>
                      <a:pt x="176" y="-67"/>
                    </a:lnTo>
                    <a:lnTo>
                      <a:pt x="181" y="-56"/>
                    </a:lnTo>
                    <a:lnTo>
                      <a:pt x="180" y="-41"/>
                    </a:lnTo>
                    <a:lnTo>
                      <a:pt x="179" y="-34"/>
                    </a:lnTo>
                    <a:lnTo>
                      <a:pt x="178" y="-28"/>
                    </a:lnTo>
                    <a:lnTo>
                      <a:pt x="176" y="-25"/>
                    </a:lnTo>
                    <a:lnTo>
                      <a:pt x="172" y="-18"/>
                    </a:lnTo>
                    <a:lnTo>
                      <a:pt x="165" y="-14"/>
                    </a:lnTo>
                    <a:lnTo>
                      <a:pt x="155" y="-14"/>
                    </a:lnTo>
                    <a:lnTo>
                      <a:pt x="86" y="-10"/>
                    </a:lnTo>
                    <a:lnTo>
                      <a:pt x="82" y="-10"/>
                    </a:lnTo>
                    <a:lnTo>
                      <a:pt x="61" y="-6"/>
                    </a:lnTo>
                    <a:lnTo>
                      <a:pt x="42" y="0"/>
                    </a:lnTo>
                    <a:lnTo>
                      <a:pt x="44" y="78"/>
                    </a:lnTo>
                    <a:lnTo>
                      <a:pt x="45" y="65"/>
                    </a:lnTo>
                    <a:lnTo>
                      <a:pt x="45" y="64"/>
                    </a:lnTo>
                    <a:lnTo>
                      <a:pt x="51" y="44"/>
                    </a:lnTo>
                    <a:lnTo>
                      <a:pt x="67" y="31"/>
                    </a:lnTo>
                    <a:lnTo>
                      <a:pt x="75" y="27"/>
                    </a:lnTo>
                    <a:lnTo>
                      <a:pt x="87" y="24"/>
                    </a:lnTo>
                    <a:lnTo>
                      <a:pt x="103" y="23"/>
                    </a:lnTo>
                    <a:lnTo>
                      <a:pt x="129" y="22"/>
                    </a:lnTo>
                    <a:lnTo>
                      <a:pt x="137" y="21"/>
                    </a:lnTo>
                    <a:lnTo>
                      <a:pt x="145" y="20"/>
                    </a:lnTo>
                    <a:lnTo>
                      <a:pt x="154" y="19"/>
                    </a:lnTo>
                    <a:lnTo>
                      <a:pt x="162" y="17"/>
                    </a:lnTo>
                    <a:lnTo>
                      <a:pt x="169" y="15"/>
                    </a:lnTo>
                    <a:lnTo>
                      <a:pt x="175" y="12"/>
                    </a:lnTo>
                    <a:lnTo>
                      <a:pt x="172" y="46"/>
                    </a:lnTo>
                    <a:lnTo>
                      <a:pt x="171" y="55"/>
                    </a:lnTo>
                    <a:lnTo>
                      <a:pt x="164" y="75"/>
                    </a:lnTo>
                    <a:lnTo>
                      <a:pt x="151" y="90"/>
                    </a:lnTo>
                    <a:lnTo>
                      <a:pt x="132" y="101"/>
                    </a:lnTo>
                    <a:lnTo>
                      <a:pt x="127" y="103"/>
                    </a:lnTo>
                    <a:lnTo>
                      <a:pt x="107" y="108"/>
                    </a:lnTo>
                    <a:lnTo>
                      <a:pt x="88" y="109"/>
                    </a:lnTo>
                    <a:lnTo>
                      <a:pt x="75" y="108"/>
                    </a:lnTo>
                    <a:lnTo>
                      <a:pt x="65" y="103"/>
                    </a:lnTo>
                    <a:lnTo>
                      <a:pt x="56" y="96"/>
                    </a:lnTo>
                    <a:lnTo>
                      <a:pt x="54" y="141"/>
                    </a:lnTo>
                    <a:lnTo>
                      <a:pt x="75" y="144"/>
                    </a:lnTo>
                    <a:lnTo>
                      <a:pt x="92" y="144"/>
                    </a:lnTo>
                    <a:lnTo>
                      <a:pt x="112" y="142"/>
                    </a:lnTo>
                    <a:lnTo>
                      <a:pt x="130" y="136"/>
                    </a:lnTo>
                    <a:lnTo>
                      <a:pt x="139" y="132"/>
                    </a:lnTo>
                    <a:lnTo>
                      <a:pt x="156" y="121"/>
                    </a:lnTo>
                    <a:lnTo>
                      <a:pt x="170" y="108"/>
                    </a:lnTo>
                    <a:lnTo>
                      <a:pt x="171" y="119"/>
                    </a:lnTo>
                    <a:lnTo>
                      <a:pt x="173" y="127"/>
                    </a:lnTo>
                    <a:lnTo>
                      <a:pt x="176" y="132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7" y="150"/>
                    </a:lnTo>
                    <a:lnTo>
                      <a:pt x="213" y="151"/>
                    </a:lnTo>
                    <a:lnTo>
                      <a:pt x="218" y="151"/>
                    </a:lnTo>
                    <a:lnTo>
                      <a:pt x="225" y="151"/>
                    </a:lnTo>
                    <a:lnTo>
                      <a:pt x="230" y="150"/>
                    </a:lnTo>
                    <a:lnTo>
                      <a:pt x="237" y="148"/>
                    </a:lnTo>
                    <a:lnTo>
                      <a:pt x="239" y="116"/>
                    </a:lnTo>
                    <a:lnTo>
                      <a:pt x="234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5142151" y="3749051"/>
              <a:ext cx="20449" cy="112865"/>
            </a:xfrm>
            <a:custGeom>
              <a:avLst/>
              <a:gdLst>
                <a:gd name="T0" fmla="*/ 18 w 62"/>
                <a:gd name="T1" fmla="*/ 0 h 353"/>
                <a:gd name="T2" fmla="*/ 18 w 62"/>
                <a:gd name="T3" fmla="*/ 0 h 353"/>
                <a:gd name="T4" fmla="*/ 0 w 62"/>
                <a:gd name="T5" fmla="*/ 351 h 353"/>
                <a:gd name="T6" fmla="*/ 43 w 62"/>
                <a:gd name="T7" fmla="*/ 353 h 353"/>
                <a:gd name="T8" fmla="*/ 61 w 62"/>
                <a:gd name="T9" fmla="*/ 2 h 353"/>
                <a:gd name="T10" fmla="*/ 18 w 62"/>
                <a:gd name="T11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53">
                  <a:moveTo>
                    <a:pt x="18" y="0"/>
                  </a:moveTo>
                  <a:lnTo>
                    <a:pt x="18" y="0"/>
                  </a:lnTo>
                  <a:lnTo>
                    <a:pt x="0" y="351"/>
                  </a:lnTo>
                  <a:lnTo>
                    <a:pt x="43" y="353"/>
                  </a:lnTo>
                  <a:lnTo>
                    <a:pt x="61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48"/>
            <p:cNvGrpSpPr>
              <a:grpSpLocks/>
            </p:cNvGrpSpPr>
            <p:nvPr/>
          </p:nvGrpSpPr>
          <p:grpSpPr bwMode="auto">
            <a:xfrm>
              <a:off x="5210093" y="3818752"/>
              <a:ext cx="75198" cy="79613"/>
              <a:chOff x="5586" y="10277"/>
              <a:chExt cx="228" cy="249"/>
            </a:xfrm>
          </p:grpSpPr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5586" y="10277"/>
                <a:ext cx="228" cy="249"/>
              </a:xfrm>
              <a:custGeom>
                <a:avLst/>
                <a:gdLst>
                  <a:gd name="T0" fmla="*/ 103 w 228"/>
                  <a:gd name="T1" fmla="*/ 0 h 249"/>
                  <a:gd name="T2" fmla="*/ 88 w 228"/>
                  <a:gd name="T3" fmla="*/ 38 h 249"/>
                  <a:gd name="T4" fmla="*/ 228 w 228"/>
                  <a:gd name="T5" fmla="*/ 41 h 249"/>
                  <a:gd name="T6" fmla="*/ 213 w 228"/>
                  <a:gd name="T7" fmla="*/ 1 h 249"/>
                  <a:gd name="T8" fmla="*/ 103 w 228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9">
                    <a:moveTo>
                      <a:pt x="103" y="0"/>
                    </a:moveTo>
                    <a:lnTo>
                      <a:pt x="88" y="38"/>
                    </a:lnTo>
                    <a:lnTo>
                      <a:pt x="228" y="41"/>
                    </a:lnTo>
                    <a:lnTo>
                      <a:pt x="213" y="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5586" y="10277"/>
                <a:ext cx="228" cy="249"/>
              </a:xfrm>
              <a:custGeom>
                <a:avLst/>
                <a:gdLst>
                  <a:gd name="T0" fmla="*/ 88 w 228"/>
                  <a:gd name="T1" fmla="*/ 38 h 249"/>
                  <a:gd name="T2" fmla="*/ 103 w 228"/>
                  <a:gd name="T3" fmla="*/ 0 h 249"/>
                  <a:gd name="T4" fmla="*/ 162 w 228"/>
                  <a:gd name="T5" fmla="*/ -154 h 249"/>
                  <a:gd name="T6" fmla="*/ 213 w 228"/>
                  <a:gd name="T7" fmla="*/ 1 h 249"/>
                  <a:gd name="T8" fmla="*/ 228 w 228"/>
                  <a:gd name="T9" fmla="*/ 41 h 249"/>
                  <a:gd name="T10" fmla="*/ 261 w 228"/>
                  <a:gd name="T11" fmla="*/ 147 h 249"/>
                  <a:gd name="T12" fmla="*/ 314 w 228"/>
                  <a:gd name="T13" fmla="*/ 147 h 249"/>
                  <a:gd name="T14" fmla="*/ 192 w 228"/>
                  <a:gd name="T15" fmla="*/ -206 h 249"/>
                  <a:gd name="T16" fmla="*/ 138 w 228"/>
                  <a:gd name="T17" fmla="*/ -207 h 249"/>
                  <a:gd name="T18" fmla="*/ 0 w 228"/>
                  <a:gd name="T19" fmla="*/ 142 h 249"/>
                  <a:gd name="T20" fmla="*/ 48 w 228"/>
                  <a:gd name="T21" fmla="*/ 143 h 249"/>
                  <a:gd name="T22" fmla="*/ 88 w 228"/>
                  <a:gd name="T23" fmla="*/ 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8" h="249">
                    <a:moveTo>
                      <a:pt x="88" y="38"/>
                    </a:moveTo>
                    <a:lnTo>
                      <a:pt x="103" y="0"/>
                    </a:lnTo>
                    <a:lnTo>
                      <a:pt x="162" y="-154"/>
                    </a:lnTo>
                    <a:lnTo>
                      <a:pt x="213" y="1"/>
                    </a:lnTo>
                    <a:lnTo>
                      <a:pt x="228" y="41"/>
                    </a:lnTo>
                    <a:lnTo>
                      <a:pt x="261" y="147"/>
                    </a:lnTo>
                    <a:lnTo>
                      <a:pt x="314" y="147"/>
                    </a:lnTo>
                    <a:lnTo>
                      <a:pt x="192" y="-206"/>
                    </a:lnTo>
                    <a:lnTo>
                      <a:pt x="138" y="-207"/>
                    </a:lnTo>
                    <a:lnTo>
                      <a:pt x="0" y="142"/>
                    </a:lnTo>
                    <a:lnTo>
                      <a:pt x="48" y="143"/>
                    </a:lnTo>
                    <a:lnTo>
                      <a:pt x="8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5322890" y="3781344"/>
              <a:ext cx="72229" cy="86967"/>
            </a:xfrm>
            <a:custGeom>
              <a:avLst/>
              <a:gdLst>
                <a:gd name="T0" fmla="*/ 0 w 219"/>
                <a:gd name="T1" fmla="*/ 142 h 272"/>
                <a:gd name="T2" fmla="*/ 4 w 219"/>
                <a:gd name="T3" fmla="*/ 182 h 272"/>
                <a:gd name="T4" fmla="*/ 18 w 219"/>
                <a:gd name="T5" fmla="*/ 218 h 272"/>
                <a:gd name="T6" fmla="*/ 35 w 219"/>
                <a:gd name="T7" fmla="*/ 241 h 272"/>
                <a:gd name="T8" fmla="*/ 68 w 219"/>
                <a:gd name="T9" fmla="*/ 263 h 272"/>
                <a:gd name="T10" fmla="*/ 110 w 219"/>
                <a:gd name="T11" fmla="*/ 271 h 272"/>
                <a:gd name="T12" fmla="*/ 149 w 219"/>
                <a:gd name="T13" fmla="*/ 266 h 272"/>
                <a:gd name="T14" fmla="*/ 183 w 219"/>
                <a:gd name="T15" fmla="*/ 248 h 272"/>
                <a:gd name="T16" fmla="*/ 198 w 219"/>
                <a:gd name="T17" fmla="*/ 232 h 272"/>
                <a:gd name="T18" fmla="*/ 215 w 219"/>
                <a:gd name="T19" fmla="*/ 196 h 272"/>
                <a:gd name="T20" fmla="*/ 177 w 219"/>
                <a:gd name="T21" fmla="*/ 173 h 272"/>
                <a:gd name="T22" fmla="*/ 167 w 219"/>
                <a:gd name="T23" fmla="*/ 203 h 272"/>
                <a:gd name="T24" fmla="*/ 152 w 219"/>
                <a:gd name="T25" fmla="*/ 221 h 272"/>
                <a:gd name="T26" fmla="*/ 113 w 219"/>
                <a:gd name="T27" fmla="*/ 234 h 272"/>
                <a:gd name="T28" fmla="*/ 75 w 219"/>
                <a:gd name="T29" fmla="*/ 223 h 272"/>
                <a:gd name="T30" fmla="*/ 59 w 219"/>
                <a:gd name="T31" fmla="*/ 202 h 272"/>
                <a:gd name="T32" fmla="*/ 47 w 219"/>
                <a:gd name="T33" fmla="*/ 165 h 272"/>
                <a:gd name="T34" fmla="*/ 46 w 219"/>
                <a:gd name="T35" fmla="*/ 136 h 272"/>
                <a:gd name="T36" fmla="*/ 51 w 219"/>
                <a:gd name="T37" fmla="*/ 95 h 272"/>
                <a:gd name="T38" fmla="*/ 63 w 219"/>
                <a:gd name="T39" fmla="*/ 67 h 272"/>
                <a:gd name="T40" fmla="*/ 95 w 219"/>
                <a:gd name="T41" fmla="*/ 41 h 272"/>
                <a:gd name="T42" fmla="*/ 124 w 219"/>
                <a:gd name="T43" fmla="*/ 38 h 272"/>
                <a:gd name="T44" fmla="*/ 160 w 219"/>
                <a:gd name="T45" fmla="*/ 54 h 272"/>
                <a:gd name="T46" fmla="*/ 172 w 219"/>
                <a:gd name="T47" fmla="*/ 73 h 272"/>
                <a:gd name="T48" fmla="*/ 219 w 219"/>
                <a:gd name="T49" fmla="*/ 93 h 272"/>
                <a:gd name="T50" fmla="*/ 208 w 219"/>
                <a:gd name="T51" fmla="*/ 49 h 272"/>
                <a:gd name="T52" fmla="*/ 186 w 219"/>
                <a:gd name="T53" fmla="*/ 21 h 272"/>
                <a:gd name="T54" fmla="*/ 158 w 219"/>
                <a:gd name="T55" fmla="*/ 6 h 272"/>
                <a:gd name="T56" fmla="*/ 116 w 219"/>
                <a:gd name="T57" fmla="*/ 0 h 272"/>
                <a:gd name="T58" fmla="*/ 83 w 219"/>
                <a:gd name="T59" fmla="*/ 4 h 272"/>
                <a:gd name="T60" fmla="*/ 48 w 219"/>
                <a:gd name="T61" fmla="*/ 23 h 272"/>
                <a:gd name="T62" fmla="*/ 27 w 219"/>
                <a:gd name="T63" fmla="*/ 44 h 272"/>
                <a:gd name="T64" fmla="*/ 9 w 219"/>
                <a:gd name="T65" fmla="*/ 78 h 272"/>
                <a:gd name="T66" fmla="*/ 1 w 219"/>
                <a:gd name="T67" fmla="*/ 1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" h="272">
                  <a:moveTo>
                    <a:pt x="1" y="119"/>
                  </a:moveTo>
                  <a:lnTo>
                    <a:pt x="0" y="142"/>
                  </a:lnTo>
                  <a:lnTo>
                    <a:pt x="0" y="161"/>
                  </a:lnTo>
                  <a:lnTo>
                    <a:pt x="4" y="182"/>
                  </a:lnTo>
                  <a:lnTo>
                    <a:pt x="10" y="201"/>
                  </a:lnTo>
                  <a:lnTo>
                    <a:pt x="18" y="218"/>
                  </a:lnTo>
                  <a:lnTo>
                    <a:pt x="29" y="234"/>
                  </a:lnTo>
                  <a:lnTo>
                    <a:pt x="35" y="241"/>
                  </a:lnTo>
                  <a:lnTo>
                    <a:pt x="51" y="254"/>
                  </a:lnTo>
                  <a:lnTo>
                    <a:pt x="68" y="263"/>
                  </a:lnTo>
                  <a:lnTo>
                    <a:pt x="88" y="269"/>
                  </a:lnTo>
                  <a:lnTo>
                    <a:pt x="110" y="271"/>
                  </a:lnTo>
                  <a:lnTo>
                    <a:pt x="129" y="270"/>
                  </a:lnTo>
                  <a:lnTo>
                    <a:pt x="149" y="266"/>
                  </a:lnTo>
                  <a:lnTo>
                    <a:pt x="167" y="258"/>
                  </a:lnTo>
                  <a:lnTo>
                    <a:pt x="183" y="248"/>
                  </a:lnTo>
                  <a:lnTo>
                    <a:pt x="185" y="246"/>
                  </a:lnTo>
                  <a:lnTo>
                    <a:pt x="198" y="232"/>
                  </a:lnTo>
                  <a:lnTo>
                    <a:pt x="207" y="216"/>
                  </a:lnTo>
                  <a:lnTo>
                    <a:pt x="215" y="196"/>
                  </a:lnTo>
                  <a:lnTo>
                    <a:pt x="219" y="173"/>
                  </a:lnTo>
                  <a:lnTo>
                    <a:pt x="177" y="173"/>
                  </a:lnTo>
                  <a:lnTo>
                    <a:pt x="175" y="184"/>
                  </a:lnTo>
                  <a:lnTo>
                    <a:pt x="167" y="203"/>
                  </a:lnTo>
                  <a:lnTo>
                    <a:pt x="155" y="218"/>
                  </a:lnTo>
                  <a:lnTo>
                    <a:pt x="152" y="221"/>
                  </a:lnTo>
                  <a:lnTo>
                    <a:pt x="135" y="231"/>
                  </a:lnTo>
                  <a:lnTo>
                    <a:pt x="113" y="234"/>
                  </a:lnTo>
                  <a:lnTo>
                    <a:pt x="93" y="232"/>
                  </a:lnTo>
                  <a:lnTo>
                    <a:pt x="75" y="223"/>
                  </a:lnTo>
                  <a:lnTo>
                    <a:pt x="62" y="208"/>
                  </a:lnTo>
                  <a:lnTo>
                    <a:pt x="59" y="202"/>
                  </a:lnTo>
                  <a:lnTo>
                    <a:pt x="51" y="185"/>
                  </a:lnTo>
                  <a:lnTo>
                    <a:pt x="47" y="165"/>
                  </a:lnTo>
                  <a:lnTo>
                    <a:pt x="46" y="143"/>
                  </a:lnTo>
                  <a:lnTo>
                    <a:pt x="46" y="136"/>
                  </a:lnTo>
                  <a:lnTo>
                    <a:pt x="47" y="115"/>
                  </a:lnTo>
                  <a:lnTo>
                    <a:pt x="51" y="95"/>
                  </a:lnTo>
                  <a:lnTo>
                    <a:pt x="57" y="78"/>
                  </a:lnTo>
                  <a:lnTo>
                    <a:pt x="63" y="67"/>
                  </a:lnTo>
                  <a:lnTo>
                    <a:pt x="77" y="51"/>
                  </a:lnTo>
                  <a:lnTo>
                    <a:pt x="95" y="41"/>
                  </a:lnTo>
                  <a:lnTo>
                    <a:pt x="116" y="38"/>
                  </a:lnTo>
                  <a:lnTo>
                    <a:pt x="124" y="38"/>
                  </a:lnTo>
                  <a:lnTo>
                    <a:pt x="145" y="43"/>
                  </a:lnTo>
                  <a:lnTo>
                    <a:pt x="160" y="54"/>
                  </a:lnTo>
                  <a:lnTo>
                    <a:pt x="162" y="56"/>
                  </a:lnTo>
                  <a:lnTo>
                    <a:pt x="172" y="73"/>
                  </a:lnTo>
                  <a:lnTo>
                    <a:pt x="177" y="93"/>
                  </a:lnTo>
                  <a:lnTo>
                    <a:pt x="219" y="93"/>
                  </a:lnTo>
                  <a:lnTo>
                    <a:pt x="215" y="70"/>
                  </a:lnTo>
                  <a:lnTo>
                    <a:pt x="208" y="49"/>
                  </a:lnTo>
                  <a:lnTo>
                    <a:pt x="199" y="33"/>
                  </a:lnTo>
                  <a:lnTo>
                    <a:pt x="186" y="21"/>
                  </a:lnTo>
                  <a:lnTo>
                    <a:pt x="176" y="14"/>
                  </a:lnTo>
                  <a:lnTo>
                    <a:pt x="158" y="6"/>
                  </a:lnTo>
                  <a:lnTo>
                    <a:pt x="138" y="1"/>
                  </a:lnTo>
                  <a:lnTo>
                    <a:pt x="116" y="0"/>
                  </a:lnTo>
                  <a:lnTo>
                    <a:pt x="103" y="0"/>
                  </a:lnTo>
                  <a:lnTo>
                    <a:pt x="83" y="4"/>
                  </a:lnTo>
                  <a:lnTo>
                    <a:pt x="64" y="11"/>
                  </a:lnTo>
                  <a:lnTo>
                    <a:pt x="48" y="23"/>
                  </a:lnTo>
                  <a:lnTo>
                    <a:pt x="32" y="37"/>
                  </a:lnTo>
                  <a:lnTo>
                    <a:pt x="27" y="44"/>
                  </a:lnTo>
                  <a:lnTo>
                    <a:pt x="17" y="60"/>
                  </a:lnTo>
                  <a:lnTo>
                    <a:pt x="9" y="78"/>
                  </a:lnTo>
                  <a:lnTo>
                    <a:pt x="4" y="97"/>
                  </a:lnTo>
                  <a:lnTo>
                    <a:pt x="1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5406663" y="3779425"/>
              <a:ext cx="72889" cy="86967"/>
            </a:xfrm>
            <a:custGeom>
              <a:avLst/>
              <a:gdLst>
                <a:gd name="T0" fmla="*/ 0 w 221"/>
                <a:gd name="T1" fmla="*/ 146 h 272"/>
                <a:gd name="T2" fmla="*/ 5 w 221"/>
                <a:gd name="T3" fmla="*/ 185 h 272"/>
                <a:gd name="T4" fmla="*/ 21 w 221"/>
                <a:gd name="T5" fmla="*/ 222 h 272"/>
                <a:gd name="T6" fmla="*/ 39 w 221"/>
                <a:gd name="T7" fmla="*/ 244 h 272"/>
                <a:gd name="T8" fmla="*/ 73 w 221"/>
                <a:gd name="T9" fmla="*/ 265 h 272"/>
                <a:gd name="T10" fmla="*/ 114 w 221"/>
                <a:gd name="T11" fmla="*/ 271 h 272"/>
                <a:gd name="T12" fmla="*/ 153 w 221"/>
                <a:gd name="T13" fmla="*/ 264 h 272"/>
                <a:gd name="T14" fmla="*/ 187 w 221"/>
                <a:gd name="T15" fmla="*/ 245 h 272"/>
                <a:gd name="T16" fmla="*/ 201 w 221"/>
                <a:gd name="T17" fmla="*/ 229 h 272"/>
                <a:gd name="T18" fmla="*/ 216 w 221"/>
                <a:gd name="T19" fmla="*/ 192 h 272"/>
                <a:gd name="T20" fmla="*/ 178 w 221"/>
                <a:gd name="T21" fmla="*/ 171 h 272"/>
                <a:gd name="T22" fmla="*/ 169 w 221"/>
                <a:gd name="T23" fmla="*/ 201 h 272"/>
                <a:gd name="T24" fmla="*/ 154 w 221"/>
                <a:gd name="T25" fmla="*/ 220 h 272"/>
                <a:gd name="T26" fmla="*/ 116 w 221"/>
                <a:gd name="T27" fmla="*/ 234 h 272"/>
                <a:gd name="T28" fmla="*/ 78 w 221"/>
                <a:gd name="T29" fmla="*/ 224 h 272"/>
                <a:gd name="T30" fmla="*/ 61 w 221"/>
                <a:gd name="T31" fmla="*/ 204 h 272"/>
                <a:gd name="T32" fmla="*/ 48 w 221"/>
                <a:gd name="T33" fmla="*/ 167 h 272"/>
                <a:gd name="T34" fmla="*/ 45 w 221"/>
                <a:gd name="T35" fmla="*/ 139 h 272"/>
                <a:gd name="T36" fmla="*/ 49 w 221"/>
                <a:gd name="T37" fmla="*/ 98 h 272"/>
                <a:gd name="T38" fmla="*/ 61 w 221"/>
                <a:gd name="T39" fmla="*/ 68 h 272"/>
                <a:gd name="T40" fmla="*/ 91 w 221"/>
                <a:gd name="T41" fmla="*/ 42 h 272"/>
                <a:gd name="T42" fmla="*/ 121 w 221"/>
                <a:gd name="T43" fmla="*/ 38 h 272"/>
                <a:gd name="T44" fmla="*/ 157 w 221"/>
                <a:gd name="T45" fmla="*/ 52 h 272"/>
                <a:gd name="T46" fmla="*/ 169 w 221"/>
                <a:gd name="T47" fmla="*/ 71 h 272"/>
                <a:gd name="T48" fmla="*/ 217 w 221"/>
                <a:gd name="T49" fmla="*/ 90 h 272"/>
                <a:gd name="T50" fmla="*/ 205 w 221"/>
                <a:gd name="T51" fmla="*/ 46 h 272"/>
                <a:gd name="T52" fmla="*/ 182 w 221"/>
                <a:gd name="T53" fmla="*/ 18 h 272"/>
                <a:gd name="T54" fmla="*/ 153 w 221"/>
                <a:gd name="T55" fmla="*/ 4 h 272"/>
                <a:gd name="T56" fmla="*/ 111 w 221"/>
                <a:gd name="T57" fmla="*/ 0 h 272"/>
                <a:gd name="T58" fmla="*/ 78 w 221"/>
                <a:gd name="T59" fmla="*/ 5 h 272"/>
                <a:gd name="T60" fmla="*/ 43 w 221"/>
                <a:gd name="T61" fmla="*/ 25 h 272"/>
                <a:gd name="T62" fmla="*/ 23 w 221"/>
                <a:gd name="T63" fmla="*/ 48 h 272"/>
                <a:gd name="T64" fmla="*/ 7 w 221"/>
                <a:gd name="T65" fmla="*/ 82 h 272"/>
                <a:gd name="T66" fmla="*/ 0 w 221"/>
                <a:gd name="T67" fmla="*/ 12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1" h="272">
                  <a:moveTo>
                    <a:pt x="0" y="123"/>
                  </a:moveTo>
                  <a:lnTo>
                    <a:pt x="0" y="146"/>
                  </a:lnTo>
                  <a:lnTo>
                    <a:pt x="1" y="165"/>
                  </a:lnTo>
                  <a:lnTo>
                    <a:pt x="5" y="185"/>
                  </a:lnTo>
                  <a:lnTo>
                    <a:pt x="12" y="204"/>
                  </a:lnTo>
                  <a:lnTo>
                    <a:pt x="21" y="222"/>
                  </a:lnTo>
                  <a:lnTo>
                    <a:pt x="33" y="237"/>
                  </a:lnTo>
                  <a:lnTo>
                    <a:pt x="39" y="244"/>
                  </a:lnTo>
                  <a:lnTo>
                    <a:pt x="55" y="257"/>
                  </a:lnTo>
                  <a:lnTo>
                    <a:pt x="73" y="265"/>
                  </a:lnTo>
                  <a:lnTo>
                    <a:pt x="93" y="270"/>
                  </a:lnTo>
                  <a:lnTo>
                    <a:pt x="114" y="271"/>
                  </a:lnTo>
                  <a:lnTo>
                    <a:pt x="133" y="269"/>
                  </a:lnTo>
                  <a:lnTo>
                    <a:pt x="153" y="264"/>
                  </a:lnTo>
                  <a:lnTo>
                    <a:pt x="171" y="256"/>
                  </a:lnTo>
                  <a:lnTo>
                    <a:pt x="187" y="245"/>
                  </a:lnTo>
                  <a:lnTo>
                    <a:pt x="189" y="243"/>
                  </a:lnTo>
                  <a:lnTo>
                    <a:pt x="201" y="229"/>
                  </a:lnTo>
                  <a:lnTo>
                    <a:pt x="210" y="212"/>
                  </a:lnTo>
                  <a:lnTo>
                    <a:pt x="216" y="192"/>
                  </a:lnTo>
                  <a:lnTo>
                    <a:pt x="220" y="169"/>
                  </a:lnTo>
                  <a:lnTo>
                    <a:pt x="178" y="171"/>
                  </a:lnTo>
                  <a:lnTo>
                    <a:pt x="176" y="182"/>
                  </a:lnTo>
                  <a:lnTo>
                    <a:pt x="169" y="201"/>
                  </a:lnTo>
                  <a:lnTo>
                    <a:pt x="158" y="216"/>
                  </a:lnTo>
                  <a:lnTo>
                    <a:pt x="154" y="220"/>
                  </a:lnTo>
                  <a:lnTo>
                    <a:pt x="138" y="230"/>
                  </a:lnTo>
                  <a:lnTo>
                    <a:pt x="116" y="234"/>
                  </a:lnTo>
                  <a:lnTo>
                    <a:pt x="96" y="232"/>
                  </a:lnTo>
                  <a:lnTo>
                    <a:pt x="78" y="224"/>
                  </a:lnTo>
                  <a:lnTo>
                    <a:pt x="64" y="210"/>
                  </a:lnTo>
                  <a:lnTo>
                    <a:pt x="61" y="204"/>
                  </a:lnTo>
                  <a:lnTo>
                    <a:pt x="53" y="187"/>
                  </a:lnTo>
                  <a:lnTo>
                    <a:pt x="48" y="167"/>
                  </a:lnTo>
                  <a:lnTo>
                    <a:pt x="45" y="145"/>
                  </a:lnTo>
                  <a:lnTo>
                    <a:pt x="45" y="139"/>
                  </a:lnTo>
                  <a:lnTo>
                    <a:pt x="46" y="117"/>
                  </a:lnTo>
                  <a:lnTo>
                    <a:pt x="49" y="98"/>
                  </a:lnTo>
                  <a:lnTo>
                    <a:pt x="55" y="80"/>
                  </a:lnTo>
                  <a:lnTo>
                    <a:pt x="61" y="68"/>
                  </a:lnTo>
                  <a:lnTo>
                    <a:pt x="74" y="52"/>
                  </a:lnTo>
                  <a:lnTo>
                    <a:pt x="91" y="42"/>
                  </a:lnTo>
                  <a:lnTo>
                    <a:pt x="112" y="38"/>
                  </a:lnTo>
                  <a:lnTo>
                    <a:pt x="121" y="38"/>
                  </a:lnTo>
                  <a:lnTo>
                    <a:pt x="142" y="42"/>
                  </a:lnTo>
                  <a:lnTo>
                    <a:pt x="157" y="52"/>
                  </a:lnTo>
                  <a:lnTo>
                    <a:pt x="159" y="54"/>
                  </a:lnTo>
                  <a:lnTo>
                    <a:pt x="169" y="71"/>
                  </a:lnTo>
                  <a:lnTo>
                    <a:pt x="175" y="91"/>
                  </a:lnTo>
                  <a:lnTo>
                    <a:pt x="217" y="90"/>
                  </a:lnTo>
                  <a:lnTo>
                    <a:pt x="213" y="66"/>
                  </a:lnTo>
                  <a:lnTo>
                    <a:pt x="205" y="46"/>
                  </a:lnTo>
                  <a:lnTo>
                    <a:pt x="195" y="30"/>
                  </a:lnTo>
                  <a:lnTo>
                    <a:pt x="182" y="18"/>
                  </a:lnTo>
                  <a:lnTo>
                    <a:pt x="171" y="11"/>
                  </a:lnTo>
                  <a:lnTo>
                    <a:pt x="153" y="4"/>
                  </a:lnTo>
                  <a:lnTo>
                    <a:pt x="133" y="0"/>
                  </a:lnTo>
                  <a:lnTo>
                    <a:pt x="111" y="0"/>
                  </a:lnTo>
                  <a:lnTo>
                    <a:pt x="98" y="1"/>
                  </a:lnTo>
                  <a:lnTo>
                    <a:pt x="78" y="5"/>
                  </a:lnTo>
                  <a:lnTo>
                    <a:pt x="60" y="13"/>
                  </a:lnTo>
                  <a:lnTo>
                    <a:pt x="43" y="25"/>
                  </a:lnTo>
                  <a:lnTo>
                    <a:pt x="29" y="40"/>
                  </a:lnTo>
                  <a:lnTo>
                    <a:pt x="23" y="48"/>
                  </a:lnTo>
                  <a:lnTo>
                    <a:pt x="14" y="64"/>
                  </a:lnTo>
                  <a:lnTo>
                    <a:pt x="7" y="82"/>
                  </a:lnTo>
                  <a:lnTo>
                    <a:pt x="2" y="101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5493074" y="3775908"/>
              <a:ext cx="41886" cy="85688"/>
            </a:xfrm>
            <a:custGeom>
              <a:avLst/>
              <a:gdLst>
                <a:gd name="T0" fmla="*/ 126 w 127"/>
                <a:gd name="T1" fmla="*/ 45 h 268"/>
                <a:gd name="T2" fmla="*/ 124 w 127"/>
                <a:gd name="T3" fmla="*/ 0 h 268"/>
                <a:gd name="T4" fmla="*/ 119 w 127"/>
                <a:gd name="T5" fmla="*/ 0 h 268"/>
                <a:gd name="T6" fmla="*/ 114 w 127"/>
                <a:gd name="T7" fmla="*/ 0 h 268"/>
                <a:gd name="T8" fmla="*/ 110 w 127"/>
                <a:gd name="T9" fmla="*/ 0 h 268"/>
                <a:gd name="T10" fmla="*/ 101 w 127"/>
                <a:gd name="T11" fmla="*/ 1 h 268"/>
                <a:gd name="T12" fmla="*/ 82 w 127"/>
                <a:gd name="T13" fmla="*/ 8 h 268"/>
                <a:gd name="T14" fmla="*/ 66 w 127"/>
                <a:gd name="T15" fmla="*/ 21 h 268"/>
                <a:gd name="T16" fmla="*/ 53 w 127"/>
                <a:gd name="T17" fmla="*/ 34 h 268"/>
                <a:gd name="T18" fmla="*/ 46 w 127"/>
                <a:gd name="T19" fmla="*/ 44 h 268"/>
                <a:gd name="T20" fmla="*/ 43 w 127"/>
                <a:gd name="T21" fmla="*/ 53 h 268"/>
                <a:gd name="T22" fmla="*/ 40 w 127"/>
                <a:gd name="T23" fmla="*/ 9 h 268"/>
                <a:gd name="T24" fmla="*/ 0 w 127"/>
                <a:gd name="T25" fmla="*/ 11 h 268"/>
                <a:gd name="T26" fmla="*/ 13 w 127"/>
                <a:gd name="T27" fmla="*/ 267 h 268"/>
                <a:gd name="T28" fmla="*/ 56 w 127"/>
                <a:gd name="T29" fmla="*/ 265 h 268"/>
                <a:gd name="T30" fmla="*/ 48 w 127"/>
                <a:gd name="T31" fmla="*/ 118 h 268"/>
                <a:gd name="T32" fmla="*/ 49 w 127"/>
                <a:gd name="T33" fmla="*/ 106 h 268"/>
                <a:gd name="T34" fmla="*/ 53 w 127"/>
                <a:gd name="T35" fmla="*/ 86 h 268"/>
                <a:gd name="T36" fmla="*/ 63 w 127"/>
                <a:gd name="T37" fmla="*/ 69 h 268"/>
                <a:gd name="T38" fmla="*/ 73 w 127"/>
                <a:gd name="T39" fmla="*/ 58 h 268"/>
                <a:gd name="T40" fmla="*/ 90 w 127"/>
                <a:gd name="T41" fmla="*/ 49 h 268"/>
                <a:gd name="T42" fmla="*/ 112 w 127"/>
                <a:gd name="T43" fmla="*/ 45 h 268"/>
                <a:gd name="T44" fmla="*/ 121 w 127"/>
                <a:gd name="T45" fmla="*/ 45 h 268"/>
                <a:gd name="T46" fmla="*/ 126 w 127"/>
                <a:gd name="T47" fmla="*/ 4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" h="268">
                  <a:moveTo>
                    <a:pt x="126" y="45"/>
                  </a:move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1" y="1"/>
                  </a:lnTo>
                  <a:lnTo>
                    <a:pt x="82" y="8"/>
                  </a:lnTo>
                  <a:lnTo>
                    <a:pt x="66" y="21"/>
                  </a:lnTo>
                  <a:lnTo>
                    <a:pt x="53" y="34"/>
                  </a:lnTo>
                  <a:lnTo>
                    <a:pt x="46" y="44"/>
                  </a:lnTo>
                  <a:lnTo>
                    <a:pt x="43" y="53"/>
                  </a:lnTo>
                  <a:lnTo>
                    <a:pt x="40" y="9"/>
                  </a:lnTo>
                  <a:lnTo>
                    <a:pt x="0" y="11"/>
                  </a:lnTo>
                  <a:lnTo>
                    <a:pt x="13" y="267"/>
                  </a:lnTo>
                  <a:lnTo>
                    <a:pt x="56" y="265"/>
                  </a:lnTo>
                  <a:lnTo>
                    <a:pt x="48" y="118"/>
                  </a:lnTo>
                  <a:lnTo>
                    <a:pt x="49" y="106"/>
                  </a:lnTo>
                  <a:lnTo>
                    <a:pt x="53" y="86"/>
                  </a:lnTo>
                  <a:lnTo>
                    <a:pt x="63" y="69"/>
                  </a:lnTo>
                  <a:lnTo>
                    <a:pt x="73" y="58"/>
                  </a:lnTo>
                  <a:lnTo>
                    <a:pt x="90" y="49"/>
                  </a:lnTo>
                  <a:lnTo>
                    <a:pt x="112" y="45"/>
                  </a:lnTo>
                  <a:lnTo>
                    <a:pt x="121" y="45"/>
                  </a:lnTo>
                  <a:lnTo>
                    <a:pt x="12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>
              <a:off x="5545515" y="3772711"/>
              <a:ext cx="77507" cy="86647"/>
              <a:chOff x="6603" y="10133"/>
              <a:chExt cx="235" cy="271"/>
            </a:xfrm>
          </p:grpSpPr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6603" y="10133"/>
                <a:ext cx="235" cy="271"/>
              </a:xfrm>
              <a:custGeom>
                <a:avLst/>
                <a:gdLst>
                  <a:gd name="T0" fmla="*/ 217 w 235"/>
                  <a:gd name="T1" fmla="*/ 55 h 271"/>
                  <a:gd name="T2" fmla="*/ 206 w 235"/>
                  <a:gd name="T3" fmla="*/ 39 h 271"/>
                  <a:gd name="T4" fmla="*/ 199 w 235"/>
                  <a:gd name="T5" fmla="*/ 31 h 271"/>
                  <a:gd name="T6" fmla="*/ 184 w 235"/>
                  <a:gd name="T7" fmla="*/ 19 h 271"/>
                  <a:gd name="T8" fmla="*/ 165 w 235"/>
                  <a:gd name="T9" fmla="*/ 9 h 271"/>
                  <a:gd name="T10" fmla="*/ 150 w 235"/>
                  <a:gd name="T11" fmla="*/ 4 h 271"/>
                  <a:gd name="T12" fmla="*/ 131 w 235"/>
                  <a:gd name="T13" fmla="*/ 0 h 271"/>
                  <a:gd name="T14" fmla="*/ 111 w 235"/>
                  <a:gd name="T15" fmla="*/ 0 h 271"/>
                  <a:gd name="T16" fmla="*/ 94 w 235"/>
                  <a:gd name="T17" fmla="*/ 2 h 271"/>
                  <a:gd name="T18" fmla="*/ 74 w 235"/>
                  <a:gd name="T19" fmla="*/ 8 h 271"/>
                  <a:gd name="T20" fmla="*/ 63 w 235"/>
                  <a:gd name="T21" fmla="*/ 62 h 271"/>
                  <a:gd name="T22" fmla="*/ 73 w 235"/>
                  <a:gd name="T23" fmla="*/ 52 h 271"/>
                  <a:gd name="T24" fmla="*/ 91 w 235"/>
                  <a:gd name="T25" fmla="*/ 42 h 271"/>
                  <a:gd name="T26" fmla="*/ 111 w 235"/>
                  <a:gd name="T27" fmla="*/ 37 h 271"/>
                  <a:gd name="T28" fmla="*/ 121 w 235"/>
                  <a:gd name="T29" fmla="*/ 37 h 271"/>
                  <a:gd name="T30" fmla="*/ 142 w 235"/>
                  <a:gd name="T31" fmla="*/ 40 h 271"/>
                  <a:gd name="T32" fmla="*/ 159 w 235"/>
                  <a:gd name="T33" fmla="*/ 50 h 271"/>
                  <a:gd name="T34" fmla="*/ 172 w 235"/>
                  <a:gd name="T35" fmla="*/ 64 h 271"/>
                  <a:gd name="T36" fmla="*/ 175 w 235"/>
                  <a:gd name="T37" fmla="*/ 69 h 271"/>
                  <a:gd name="T38" fmla="*/ 183 w 235"/>
                  <a:gd name="T39" fmla="*/ 86 h 271"/>
                  <a:gd name="T40" fmla="*/ 188 w 235"/>
                  <a:gd name="T41" fmla="*/ 108 h 271"/>
                  <a:gd name="T42" fmla="*/ 234 w 235"/>
                  <a:gd name="T43" fmla="*/ 139 h 271"/>
                  <a:gd name="T44" fmla="*/ 232 w 235"/>
                  <a:gd name="T45" fmla="*/ 118 h 271"/>
                  <a:gd name="T46" fmla="*/ 230 w 235"/>
                  <a:gd name="T47" fmla="*/ 98 h 271"/>
                  <a:gd name="T48" fmla="*/ 227 w 235"/>
                  <a:gd name="T49" fmla="*/ 83 h 271"/>
                  <a:gd name="T50" fmla="*/ 224 w 235"/>
                  <a:gd name="T51" fmla="*/ 74 h 271"/>
                  <a:gd name="T52" fmla="*/ 217 w 235"/>
                  <a:gd name="T53" fmla="*/ 5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5" h="271">
                    <a:moveTo>
                      <a:pt x="217" y="55"/>
                    </a:moveTo>
                    <a:lnTo>
                      <a:pt x="206" y="39"/>
                    </a:lnTo>
                    <a:lnTo>
                      <a:pt x="199" y="31"/>
                    </a:lnTo>
                    <a:lnTo>
                      <a:pt x="184" y="19"/>
                    </a:lnTo>
                    <a:lnTo>
                      <a:pt x="165" y="9"/>
                    </a:lnTo>
                    <a:lnTo>
                      <a:pt x="150" y="4"/>
                    </a:lnTo>
                    <a:lnTo>
                      <a:pt x="131" y="0"/>
                    </a:lnTo>
                    <a:lnTo>
                      <a:pt x="111" y="0"/>
                    </a:lnTo>
                    <a:lnTo>
                      <a:pt x="94" y="2"/>
                    </a:lnTo>
                    <a:lnTo>
                      <a:pt x="74" y="8"/>
                    </a:lnTo>
                    <a:lnTo>
                      <a:pt x="63" y="62"/>
                    </a:lnTo>
                    <a:lnTo>
                      <a:pt x="73" y="52"/>
                    </a:lnTo>
                    <a:lnTo>
                      <a:pt x="91" y="42"/>
                    </a:lnTo>
                    <a:lnTo>
                      <a:pt x="111" y="37"/>
                    </a:lnTo>
                    <a:lnTo>
                      <a:pt x="121" y="37"/>
                    </a:lnTo>
                    <a:lnTo>
                      <a:pt x="142" y="40"/>
                    </a:lnTo>
                    <a:lnTo>
                      <a:pt x="159" y="50"/>
                    </a:lnTo>
                    <a:lnTo>
                      <a:pt x="172" y="64"/>
                    </a:lnTo>
                    <a:lnTo>
                      <a:pt x="175" y="69"/>
                    </a:lnTo>
                    <a:lnTo>
                      <a:pt x="183" y="86"/>
                    </a:lnTo>
                    <a:lnTo>
                      <a:pt x="188" y="108"/>
                    </a:lnTo>
                    <a:lnTo>
                      <a:pt x="234" y="139"/>
                    </a:lnTo>
                    <a:lnTo>
                      <a:pt x="232" y="118"/>
                    </a:lnTo>
                    <a:lnTo>
                      <a:pt x="230" y="98"/>
                    </a:lnTo>
                    <a:lnTo>
                      <a:pt x="227" y="83"/>
                    </a:lnTo>
                    <a:lnTo>
                      <a:pt x="224" y="74"/>
                    </a:lnTo>
                    <a:lnTo>
                      <a:pt x="217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6603" y="10133"/>
                <a:ext cx="235" cy="271"/>
              </a:xfrm>
              <a:custGeom>
                <a:avLst/>
                <a:gdLst>
                  <a:gd name="T0" fmla="*/ 0 w 235"/>
                  <a:gd name="T1" fmla="*/ 147 h 271"/>
                  <a:gd name="T2" fmla="*/ 0 w 235"/>
                  <a:gd name="T3" fmla="*/ 151 h 271"/>
                  <a:gd name="T4" fmla="*/ 3 w 235"/>
                  <a:gd name="T5" fmla="*/ 173 h 271"/>
                  <a:gd name="T6" fmla="*/ 9 w 235"/>
                  <a:gd name="T7" fmla="*/ 194 h 271"/>
                  <a:gd name="T8" fmla="*/ 17 w 235"/>
                  <a:gd name="T9" fmla="*/ 212 h 271"/>
                  <a:gd name="T10" fmla="*/ 27 w 235"/>
                  <a:gd name="T11" fmla="*/ 228 h 271"/>
                  <a:gd name="T12" fmla="*/ 40 w 235"/>
                  <a:gd name="T13" fmla="*/ 242 h 271"/>
                  <a:gd name="T14" fmla="*/ 48 w 235"/>
                  <a:gd name="T15" fmla="*/ 249 h 271"/>
                  <a:gd name="T16" fmla="*/ 65 w 235"/>
                  <a:gd name="T17" fmla="*/ 259 h 271"/>
                  <a:gd name="T18" fmla="*/ 83 w 235"/>
                  <a:gd name="T19" fmla="*/ 267 h 271"/>
                  <a:gd name="T20" fmla="*/ 103 w 235"/>
                  <a:gd name="T21" fmla="*/ 271 h 271"/>
                  <a:gd name="T22" fmla="*/ 123 w 235"/>
                  <a:gd name="T23" fmla="*/ 271 h 271"/>
                  <a:gd name="T24" fmla="*/ 136 w 235"/>
                  <a:gd name="T25" fmla="*/ 270 h 271"/>
                  <a:gd name="T26" fmla="*/ 148 w 235"/>
                  <a:gd name="T27" fmla="*/ 268 h 271"/>
                  <a:gd name="T28" fmla="*/ 158 w 235"/>
                  <a:gd name="T29" fmla="*/ 265 h 271"/>
                  <a:gd name="T30" fmla="*/ 173 w 235"/>
                  <a:gd name="T31" fmla="*/ 259 h 271"/>
                  <a:gd name="T32" fmla="*/ 190 w 235"/>
                  <a:gd name="T33" fmla="*/ 249 h 271"/>
                  <a:gd name="T34" fmla="*/ 205 w 235"/>
                  <a:gd name="T35" fmla="*/ 235 h 271"/>
                  <a:gd name="T36" fmla="*/ 212 w 235"/>
                  <a:gd name="T37" fmla="*/ 227 h 271"/>
                  <a:gd name="T38" fmla="*/ 219 w 235"/>
                  <a:gd name="T39" fmla="*/ 218 h 271"/>
                  <a:gd name="T40" fmla="*/ 224 w 235"/>
                  <a:gd name="T41" fmla="*/ 206 h 271"/>
                  <a:gd name="T42" fmla="*/ 230 w 235"/>
                  <a:gd name="T43" fmla="*/ 194 h 271"/>
                  <a:gd name="T44" fmla="*/ 233 w 235"/>
                  <a:gd name="T45" fmla="*/ 183 h 271"/>
                  <a:gd name="T46" fmla="*/ 233 w 235"/>
                  <a:gd name="T47" fmla="*/ 173 h 271"/>
                  <a:gd name="T48" fmla="*/ 191 w 235"/>
                  <a:gd name="T49" fmla="*/ 176 h 271"/>
                  <a:gd name="T50" fmla="*/ 188 w 235"/>
                  <a:gd name="T51" fmla="*/ 188 h 271"/>
                  <a:gd name="T52" fmla="*/ 184 w 235"/>
                  <a:gd name="T53" fmla="*/ 198 h 271"/>
                  <a:gd name="T54" fmla="*/ 177 w 235"/>
                  <a:gd name="T55" fmla="*/ 207 h 271"/>
                  <a:gd name="T56" fmla="*/ 163 w 235"/>
                  <a:gd name="T57" fmla="*/ 220 h 271"/>
                  <a:gd name="T58" fmla="*/ 146 w 235"/>
                  <a:gd name="T59" fmla="*/ 229 h 271"/>
                  <a:gd name="T60" fmla="*/ 124 w 235"/>
                  <a:gd name="T61" fmla="*/ 233 h 271"/>
                  <a:gd name="T62" fmla="*/ 103 w 235"/>
                  <a:gd name="T63" fmla="*/ 232 h 271"/>
                  <a:gd name="T64" fmla="*/ 84 w 235"/>
                  <a:gd name="T65" fmla="*/ 226 h 271"/>
                  <a:gd name="T66" fmla="*/ 69 w 235"/>
                  <a:gd name="T67" fmla="*/ 214 h 271"/>
                  <a:gd name="T68" fmla="*/ 66 w 235"/>
                  <a:gd name="T69" fmla="*/ 210 h 271"/>
                  <a:gd name="T70" fmla="*/ 57 w 235"/>
                  <a:gd name="T71" fmla="*/ 194 h 271"/>
                  <a:gd name="T72" fmla="*/ 50 w 235"/>
                  <a:gd name="T73" fmla="*/ 174 h 271"/>
                  <a:gd name="T74" fmla="*/ 47 w 235"/>
                  <a:gd name="T75" fmla="*/ 152 h 271"/>
                  <a:gd name="T76" fmla="*/ 234 w 235"/>
                  <a:gd name="T77" fmla="*/ 139 h 271"/>
                  <a:gd name="T78" fmla="*/ 188 w 235"/>
                  <a:gd name="T79" fmla="*/ 108 h 271"/>
                  <a:gd name="T80" fmla="*/ 45 w 235"/>
                  <a:gd name="T81" fmla="*/ 118 h 271"/>
                  <a:gd name="T82" fmla="*/ 47 w 235"/>
                  <a:gd name="T83" fmla="*/ 98 h 271"/>
                  <a:gd name="T84" fmla="*/ 53 w 235"/>
                  <a:gd name="T85" fmla="*/ 79 h 271"/>
                  <a:gd name="T86" fmla="*/ 63 w 235"/>
                  <a:gd name="T87" fmla="*/ 62 h 271"/>
                  <a:gd name="T88" fmla="*/ 74 w 235"/>
                  <a:gd name="T89" fmla="*/ 8 h 271"/>
                  <a:gd name="T90" fmla="*/ 56 w 235"/>
                  <a:gd name="T91" fmla="*/ 16 h 271"/>
                  <a:gd name="T92" fmla="*/ 40 w 235"/>
                  <a:gd name="T93" fmla="*/ 29 h 271"/>
                  <a:gd name="T94" fmla="*/ 26 w 235"/>
                  <a:gd name="T95" fmla="*/ 44 h 271"/>
                  <a:gd name="T96" fmla="*/ 22 w 235"/>
                  <a:gd name="T97" fmla="*/ 50 h 271"/>
                  <a:gd name="T98" fmla="*/ 13 w 235"/>
                  <a:gd name="T99" fmla="*/ 66 h 271"/>
                  <a:gd name="T100" fmla="*/ 6 w 235"/>
                  <a:gd name="T101" fmla="*/ 84 h 271"/>
                  <a:gd name="T102" fmla="*/ 2 w 235"/>
                  <a:gd name="T103" fmla="*/ 104 h 271"/>
                  <a:gd name="T104" fmla="*/ 0 w 235"/>
                  <a:gd name="T105" fmla="*/ 124 h 271"/>
                  <a:gd name="T106" fmla="*/ 0 w 235"/>
                  <a:gd name="T107" fmla="*/ 14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5" h="271">
                    <a:moveTo>
                      <a:pt x="0" y="147"/>
                    </a:moveTo>
                    <a:lnTo>
                      <a:pt x="0" y="151"/>
                    </a:lnTo>
                    <a:lnTo>
                      <a:pt x="3" y="173"/>
                    </a:lnTo>
                    <a:lnTo>
                      <a:pt x="9" y="194"/>
                    </a:lnTo>
                    <a:lnTo>
                      <a:pt x="17" y="212"/>
                    </a:lnTo>
                    <a:lnTo>
                      <a:pt x="27" y="228"/>
                    </a:lnTo>
                    <a:lnTo>
                      <a:pt x="40" y="242"/>
                    </a:lnTo>
                    <a:lnTo>
                      <a:pt x="48" y="249"/>
                    </a:lnTo>
                    <a:lnTo>
                      <a:pt x="65" y="259"/>
                    </a:lnTo>
                    <a:lnTo>
                      <a:pt x="83" y="267"/>
                    </a:lnTo>
                    <a:lnTo>
                      <a:pt x="103" y="271"/>
                    </a:lnTo>
                    <a:lnTo>
                      <a:pt x="123" y="271"/>
                    </a:lnTo>
                    <a:lnTo>
                      <a:pt x="136" y="270"/>
                    </a:lnTo>
                    <a:lnTo>
                      <a:pt x="148" y="268"/>
                    </a:lnTo>
                    <a:lnTo>
                      <a:pt x="158" y="265"/>
                    </a:lnTo>
                    <a:lnTo>
                      <a:pt x="173" y="259"/>
                    </a:lnTo>
                    <a:lnTo>
                      <a:pt x="190" y="249"/>
                    </a:lnTo>
                    <a:lnTo>
                      <a:pt x="205" y="235"/>
                    </a:lnTo>
                    <a:lnTo>
                      <a:pt x="212" y="227"/>
                    </a:lnTo>
                    <a:lnTo>
                      <a:pt x="219" y="218"/>
                    </a:lnTo>
                    <a:lnTo>
                      <a:pt x="224" y="206"/>
                    </a:lnTo>
                    <a:lnTo>
                      <a:pt x="230" y="194"/>
                    </a:lnTo>
                    <a:lnTo>
                      <a:pt x="233" y="183"/>
                    </a:lnTo>
                    <a:lnTo>
                      <a:pt x="233" y="173"/>
                    </a:lnTo>
                    <a:lnTo>
                      <a:pt x="191" y="176"/>
                    </a:lnTo>
                    <a:lnTo>
                      <a:pt x="188" y="188"/>
                    </a:lnTo>
                    <a:lnTo>
                      <a:pt x="184" y="198"/>
                    </a:lnTo>
                    <a:lnTo>
                      <a:pt x="177" y="207"/>
                    </a:lnTo>
                    <a:lnTo>
                      <a:pt x="163" y="220"/>
                    </a:lnTo>
                    <a:lnTo>
                      <a:pt x="146" y="229"/>
                    </a:lnTo>
                    <a:lnTo>
                      <a:pt x="124" y="233"/>
                    </a:lnTo>
                    <a:lnTo>
                      <a:pt x="103" y="232"/>
                    </a:lnTo>
                    <a:lnTo>
                      <a:pt x="84" y="226"/>
                    </a:lnTo>
                    <a:lnTo>
                      <a:pt x="69" y="214"/>
                    </a:lnTo>
                    <a:lnTo>
                      <a:pt x="66" y="210"/>
                    </a:lnTo>
                    <a:lnTo>
                      <a:pt x="57" y="194"/>
                    </a:lnTo>
                    <a:lnTo>
                      <a:pt x="50" y="174"/>
                    </a:lnTo>
                    <a:lnTo>
                      <a:pt x="47" y="152"/>
                    </a:lnTo>
                    <a:lnTo>
                      <a:pt x="234" y="139"/>
                    </a:lnTo>
                    <a:lnTo>
                      <a:pt x="188" y="108"/>
                    </a:lnTo>
                    <a:lnTo>
                      <a:pt x="45" y="118"/>
                    </a:lnTo>
                    <a:lnTo>
                      <a:pt x="47" y="98"/>
                    </a:lnTo>
                    <a:lnTo>
                      <a:pt x="53" y="79"/>
                    </a:lnTo>
                    <a:lnTo>
                      <a:pt x="63" y="62"/>
                    </a:lnTo>
                    <a:lnTo>
                      <a:pt x="74" y="8"/>
                    </a:lnTo>
                    <a:lnTo>
                      <a:pt x="56" y="16"/>
                    </a:lnTo>
                    <a:lnTo>
                      <a:pt x="40" y="29"/>
                    </a:lnTo>
                    <a:lnTo>
                      <a:pt x="26" y="44"/>
                    </a:lnTo>
                    <a:lnTo>
                      <a:pt x="22" y="50"/>
                    </a:lnTo>
                    <a:lnTo>
                      <a:pt x="13" y="66"/>
                    </a:lnTo>
                    <a:lnTo>
                      <a:pt x="6" y="84"/>
                    </a:lnTo>
                    <a:lnTo>
                      <a:pt x="2" y="104"/>
                    </a:lnTo>
                    <a:lnTo>
                      <a:pt x="0" y="124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57"/>
            <p:cNvGrpSpPr>
              <a:grpSpLocks/>
            </p:cNvGrpSpPr>
            <p:nvPr/>
          </p:nvGrpSpPr>
          <p:grpSpPr bwMode="auto">
            <a:xfrm>
              <a:off x="5636873" y="3765357"/>
              <a:ext cx="52770" cy="59470"/>
              <a:chOff x="6880" y="10110"/>
              <a:chExt cx="160" cy="186"/>
            </a:xfrm>
          </p:grpSpPr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6880" y="10110"/>
                <a:ext cx="160" cy="186"/>
              </a:xfrm>
              <a:custGeom>
                <a:avLst/>
                <a:gdLst>
                  <a:gd name="T0" fmla="*/ 51 w 160"/>
                  <a:gd name="T1" fmla="*/ 82 h 186"/>
                  <a:gd name="T2" fmla="*/ 58 w 160"/>
                  <a:gd name="T3" fmla="*/ 67 h 186"/>
                  <a:gd name="T4" fmla="*/ 71 w 160"/>
                  <a:gd name="T5" fmla="*/ 52 h 186"/>
                  <a:gd name="T6" fmla="*/ 88 w 160"/>
                  <a:gd name="T7" fmla="*/ 42 h 186"/>
                  <a:gd name="T8" fmla="*/ 108 w 160"/>
                  <a:gd name="T9" fmla="*/ 36 h 186"/>
                  <a:gd name="T10" fmla="*/ 124 w 160"/>
                  <a:gd name="T11" fmla="*/ 37 h 186"/>
                  <a:gd name="T12" fmla="*/ 143 w 160"/>
                  <a:gd name="T13" fmla="*/ 43 h 186"/>
                  <a:gd name="T14" fmla="*/ 159 w 160"/>
                  <a:gd name="T15" fmla="*/ 55 h 186"/>
                  <a:gd name="T16" fmla="*/ 146 w 160"/>
                  <a:gd name="T17" fmla="*/ 7 h 186"/>
                  <a:gd name="T18" fmla="*/ 137 w 160"/>
                  <a:gd name="T19" fmla="*/ 3 h 186"/>
                  <a:gd name="T20" fmla="*/ 118 w 160"/>
                  <a:gd name="T21" fmla="*/ 0 h 186"/>
                  <a:gd name="T22" fmla="*/ 96 w 160"/>
                  <a:gd name="T23" fmla="*/ 0 h 186"/>
                  <a:gd name="T24" fmla="*/ 83 w 160"/>
                  <a:gd name="T25" fmla="*/ 2 h 186"/>
                  <a:gd name="T26" fmla="*/ 63 w 160"/>
                  <a:gd name="T27" fmla="*/ 8 h 186"/>
                  <a:gd name="T28" fmla="*/ 51 w 160"/>
                  <a:gd name="T29" fmla="*/ 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86">
                    <a:moveTo>
                      <a:pt x="51" y="82"/>
                    </a:moveTo>
                    <a:lnTo>
                      <a:pt x="58" y="67"/>
                    </a:lnTo>
                    <a:lnTo>
                      <a:pt x="71" y="52"/>
                    </a:lnTo>
                    <a:lnTo>
                      <a:pt x="88" y="42"/>
                    </a:lnTo>
                    <a:lnTo>
                      <a:pt x="108" y="36"/>
                    </a:lnTo>
                    <a:lnTo>
                      <a:pt x="124" y="37"/>
                    </a:lnTo>
                    <a:lnTo>
                      <a:pt x="143" y="43"/>
                    </a:lnTo>
                    <a:lnTo>
                      <a:pt x="159" y="55"/>
                    </a:lnTo>
                    <a:lnTo>
                      <a:pt x="146" y="7"/>
                    </a:lnTo>
                    <a:lnTo>
                      <a:pt x="137" y="3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83" y="2"/>
                    </a:lnTo>
                    <a:lnTo>
                      <a:pt x="63" y="8"/>
                    </a:lnTo>
                    <a:lnTo>
                      <a:pt x="51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6880" y="10110"/>
                <a:ext cx="160" cy="186"/>
              </a:xfrm>
              <a:custGeom>
                <a:avLst/>
                <a:gdLst>
                  <a:gd name="T0" fmla="*/ 1 w 160"/>
                  <a:gd name="T1" fmla="*/ 107 h 186"/>
                  <a:gd name="T2" fmla="*/ 0 w 160"/>
                  <a:gd name="T3" fmla="*/ 128 h 186"/>
                  <a:gd name="T4" fmla="*/ 1 w 160"/>
                  <a:gd name="T5" fmla="*/ 149 h 186"/>
                  <a:gd name="T6" fmla="*/ 1 w 160"/>
                  <a:gd name="T7" fmla="*/ 150 h 186"/>
                  <a:gd name="T8" fmla="*/ 5 w 160"/>
                  <a:gd name="T9" fmla="*/ 173 h 186"/>
                  <a:gd name="T10" fmla="*/ 10 w 160"/>
                  <a:gd name="T11" fmla="*/ 193 h 186"/>
                  <a:gd name="T12" fmla="*/ 19 w 160"/>
                  <a:gd name="T13" fmla="*/ 211 h 186"/>
                  <a:gd name="T14" fmla="*/ 29 w 160"/>
                  <a:gd name="T15" fmla="*/ 227 h 186"/>
                  <a:gd name="T16" fmla="*/ 42 w 160"/>
                  <a:gd name="T17" fmla="*/ 241 h 186"/>
                  <a:gd name="T18" fmla="*/ 46 w 160"/>
                  <a:gd name="T19" fmla="*/ 245 h 186"/>
                  <a:gd name="T20" fmla="*/ 63 w 160"/>
                  <a:gd name="T21" fmla="*/ 257 h 186"/>
                  <a:gd name="T22" fmla="*/ 81 w 160"/>
                  <a:gd name="T23" fmla="*/ 265 h 186"/>
                  <a:gd name="T24" fmla="*/ 100 w 160"/>
                  <a:gd name="T25" fmla="*/ 269 h 186"/>
                  <a:gd name="T26" fmla="*/ 120 w 160"/>
                  <a:gd name="T27" fmla="*/ 269 h 186"/>
                  <a:gd name="T28" fmla="*/ 128 w 160"/>
                  <a:gd name="T29" fmla="*/ 268 h 186"/>
                  <a:gd name="T30" fmla="*/ 148 w 160"/>
                  <a:gd name="T31" fmla="*/ 263 h 186"/>
                  <a:gd name="T32" fmla="*/ 165 w 160"/>
                  <a:gd name="T33" fmla="*/ 254 h 186"/>
                  <a:gd name="T34" fmla="*/ 173 w 160"/>
                  <a:gd name="T35" fmla="*/ 248 h 186"/>
                  <a:gd name="T36" fmla="*/ 186 w 160"/>
                  <a:gd name="T37" fmla="*/ 234 h 186"/>
                  <a:gd name="T38" fmla="*/ 197 w 160"/>
                  <a:gd name="T39" fmla="*/ 216 h 186"/>
                  <a:gd name="T40" fmla="*/ 201 w 160"/>
                  <a:gd name="T41" fmla="*/ 251 h 186"/>
                  <a:gd name="T42" fmla="*/ 240 w 160"/>
                  <a:gd name="T43" fmla="*/ 247 h 186"/>
                  <a:gd name="T44" fmla="*/ 203 w 160"/>
                  <a:gd name="T45" fmla="*/ -103 h 186"/>
                  <a:gd name="T46" fmla="*/ 162 w 160"/>
                  <a:gd name="T47" fmla="*/ -99 h 186"/>
                  <a:gd name="T48" fmla="*/ 175 w 160"/>
                  <a:gd name="T49" fmla="*/ 29 h 186"/>
                  <a:gd name="T50" fmla="*/ 164 w 160"/>
                  <a:gd name="T51" fmla="*/ 19 h 186"/>
                  <a:gd name="T52" fmla="*/ 155 w 160"/>
                  <a:gd name="T53" fmla="*/ 11 h 186"/>
                  <a:gd name="T54" fmla="*/ 146 w 160"/>
                  <a:gd name="T55" fmla="*/ 7 h 186"/>
                  <a:gd name="T56" fmla="*/ 159 w 160"/>
                  <a:gd name="T57" fmla="*/ 55 h 186"/>
                  <a:gd name="T58" fmla="*/ 167 w 160"/>
                  <a:gd name="T59" fmla="*/ 64 h 186"/>
                  <a:gd name="T60" fmla="*/ 176 w 160"/>
                  <a:gd name="T61" fmla="*/ 80 h 186"/>
                  <a:gd name="T62" fmla="*/ 183 w 160"/>
                  <a:gd name="T63" fmla="*/ 100 h 186"/>
                  <a:gd name="T64" fmla="*/ 187 w 160"/>
                  <a:gd name="T65" fmla="*/ 124 h 186"/>
                  <a:gd name="T66" fmla="*/ 188 w 160"/>
                  <a:gd name="T67" fmla="*/ 145 h 186"/>
                  <a:gd name="T68" fmla="*/ 186 w 160"/>
                  <a:gd name="T69" fmla="*/ 166 h 186"/>
                  <a:gd name="T70" fmla="*/ 182 w 160"/>
                  <a:gd name="T71" fmla="*/ 184 h 186"/>
                  <a:gd name="T72" fmla="*/ 175 w 160"/>
                  <a:gd name="T73" fmla="*/ 200 h 186"/>
                  <a:gd name="T74" fmla="*/ 165 w 160"/>
                  <a:gd name="T75" fmla="*/ 213 h 186"/>
                  <a:gd name="T76" fmla="*/ 149 w 160"/>
                  <a:gd name="T77" fmla="*/ 225 h 186"/>
                  <a:gd name="T78" fmla="*/ 129 w 160"/>
                  <a:gd name="T79" fmla="*/ 230 h 186"/>
                  <a:gd name="T80" fmla="*/ 124 w 160"/>
                  <a:gd name="T81" fmla="*/ 231 h 186"/>
                  <a:gd name="T82" fmla="*/ 102 w 160"/>
                  <a:gd name="T83" fmla="*/ 229 h 186"/>
                  <a:gd name="T84" fmla="*/ 85 w 160"/>
                  <a:gd name="T85" fmla="*/ 222 h 186"/>
                  <a:gd name="T86" fmla="*/ 70 w 160"/>
                  <a:gd name="T87" fmla="*/ 209 h 186"/>
                  <a:gd name="T88" fmla="*/ 64 w 160"/>
                  <a:gd name="T89" fmla="*/ 200 h 186"/>
                  <a:gd name="T90" fmla="*/ 56 w 160"/>
                  <a:gd name="T91" fmla="*/ 183 h 186"/>
                  <a:gd name="T92" fmla="*/ 49 w 160"/>
                  <a:gd name="T93" fmla="*/ 164 h 186"/>
                  <a:gd name="T94" fmla="*/ 46 w 160"/>
                  <a:gd name="T95" fmla="*/ 142 h 186"/>
                  <a:gd name="T96" fmla="*/ 45 w 160"/>
                  <a:gd name="T97" fmla="*/ 121 h 186"/>
                  <a:gd name="T98" fmla="*/ 46 w 160"/>
                  <a:gd name="T99" fmla="*/ 100 h 186"/>
                  <a:gd name="T100" fmla="*/ 51 w 160"/>
                  <a:gd name="T101" fmla="*/ 82 h 186"/>
                  <a:gd name="T102" fmla="*/ 63 w 160"/>
                  <a:gd name="T103" fmla="*/ 8 h 186"/>
                  <a:gd name="T104" fmla="*/ 45 w 160"/>
                  <a:gd name="T105" fmla="*/ 18 h 186"/>
                  <a:gd name="T106" fmla="*/ 31 w 160"/>
                  <a:gd name="T107" fmla="*/ 32 h 186"/>
                  <a:gd name="T108" fmla="*/ 19 w 160"/>
                  <a:gd name="T109" fmla="*/ 49 h 186"/>
                  <a:gd name="T110" fmla="*/ 18 w 160"/>
                  <a:gd name="T111" fmla="*/ 52 h 186"/>
                  <a:gd name="T112" fmla="*/ 10 w 160"/>
                  <a:gd name="T113" fmla="*/ 69 h 186"/>
                  <a:gd name="T114" fmla="*/ 4 w 160"/>
                  <a:gd name="T115" fmla="*/ 88 h 186"/>
                  <a:gd name="T116" fmla="*/ 1 w 160"/>
                  <a:gd name="T117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0" h="186">
                    <a:moveTo>
                      <a:pt x="1" y="107"/>
                    </a:moveTo>
                    <a:lnTo>
                      <a:pt x="0" y="128"/>
                    </a:lnTo>
                    <a:lnTo>
                      <a:pt x="1" y="149"/>
                    </a:lnTo>
                    <a:lnTo>
                      <a:pt x="1" y="150"/>
                    </a:lnTo>
                    <a:lnTo>
                      <a:pt x="5" y="173"/>
                    </a:lnTo>
                    <a:lnTo>
                      <a:pt x="10" y="193"/>
                    </a:lnTo>
                    <a:lnTo>
                      <a:pt x="19" y="211"/>
                    </a:lnTo>
                    <a:lnTo>
                      <a:pt x="29" y="227"/>
                    </a:lnTo>
                    <a:lnTo>
                      <a:pt x="42" y="241"/>
                    </a:lnTo>
                    <a:lnTo>
                      <a:pt x="46" y="245"/>
                    </a:lnTo>
                    <a:lnTo>
                      <a:pt x="63" y="257"/>
                    </a:lnTo>
                    <a:lnTo>
                      <a:pt x="81" y="265"/>
                    </a:lnTo>
                    <a:lnTo>
                      <a:pt x="100" y="269"/>
                    </a:lnTo>
                    <a:lnTo>
                      <a:pt x="120" y="269"/>
                    </a:lnTo>
                    <a:lnTo>
                      <a:pt x="128" y="268"/>
                    </a:lnTo>
                    <a:lnTo>
                      <a:pt x="148" y="263"/>
                    </a:lnTo>
                    <a:lnTo>
                      <a:pt x="165" y="254"/>
                    </a:lnTo>
                    <a:lnTo>
                      <a:pt x="173" y="248"/>
                    </a:lnTo>
                    <a:lnTo>
                      <a:pt x="186" y="234"/>
                    </a:lnTo>
                    <a:lnTo>
                      <a:pt x="197" y="216"/>
                    </a:lnTo>
                    <a:lnTo>
                      <a:pt x="201" y="251"/>
                    </a:lnTo>
                    <a:lnTo>
                      <a:pt x="240" y="247"/>
                    </a:lnTo>
                    <a:lnTo>
                      <a:pt x="203" y="-103"/>
                    </a:lnTo>
                    <a:lnTo>
                      <a:pt x="162" y="-99"/>
                    </a:lnTo>
                    <a:lnTo>
                      <a:pt x="175" y="29"/>
                    </a:lnTo>
                    <a:lnTo>
                      <a:pt x="164" y="19"/>
                    </a:lnTo>
                    <a:lnTo>
                      <a:pt x="155" y="11"/>
                    </a:lnTo>
                    <a:lnTo>
                      <a:pt x="146" y="7"/>
                    </a:lnTo>
                    <a:lnTo>
                      <a:pt x="159" y="55"/>
                    </a:lnTo>
                    <a:lnTo>
                      <a:pt x="167" y="64"/>
                    </a:lnTo>
                    <a:lnTo>
                      <a:pt x="176" y="80"/>
                    </a:lnTo>
                    <a:lnTo>
                      <a:pt x="183" y="100"/>
                    </a:lnTo>
                    <a:lnTo>
                      <a:pt x="187" y="124"/>
                    </a:lnTo>
                    <a:lnTo>
                      <a:pt x="188" y="145"/>
                    </a:lnTo>
                    <a:lnTo>
                      <a:pt x="186" y="166"/>
                    </a:lnTo>
                    <a:lnTo>
                      <a:pt x="182" y="184"/>
                    </a:lnTo>
                    <a:lnTo>
                      <a:pt x="175" y="200"/>
                    </a:lnTo>
                    <a:lnTo>
                      <a:pt x="165" y="213"/>
                    </a:lnTo>
                    <a:lnTo>
                      <a:pt x="149" y="225"/>
                    </a:lnTo>
                    <a:lnTo>
                      <a:pt x="129" y="230"/>
                    </a:lnTo>
                    <a:lnTo>
                      <a:pt x="124" y="231"/>
                    </a:lnTo>
                    <a:lnTo>
                      <a:pt x="102" y="229"/>
                    </a:lnTo>
                    <a:lnTo>
                      <a:pt x="85" y="222"/>
                    </a:lnTo>
                    <a:lnTo>
                      <a:pt x="70" y="209"/>
                    </a:lnTo>
                    <a:lnTo>
                      <a:pt x="64" y="200"/>
                    </a:lnTo>
                    <a:lnTo>
                      <a:pt x="56" y="183"/>
                    </a:lnTo>
                    <a:lnTo>
                      <a:pt x="49" y="164"/>
                    </a:lnTo>
                    <a:lnTo>
                      <a:pt x="46" y="142"/>
                    </a:lnTo>
                    <a:lnTo>
                      <a:pt x="45" y="121"/>
                    </a:lnTo>
                    <a:lnTo>
                      <a:pt x="46" y="100"/>
                    </a:lnTo>
                    <a:lnTo>
                      <a:pt x="51" y="82"/>
                    </a:lnTo>
                    <a:lnTo>
                      <a:pt x="63" y="8"/>
                    </a:lnTo>
                    <a:lnTo>
                      <a:pt x="45" y="18"/>
                    </a:lnTo>
                    <a:lnTo>
                      <a:pt x="31" y="32"/>
                    </a:lnTo>
                    <a:lnTo>
                      <a:pt x="19" y="49"/>
                    </a:lnTo>
                    <a:lnTo>
                      <a:pt x="18" y="52"/>
                    </a:lnTo>
                    <a:lnTo>
                      <a:pt x="10" y="69"/>
                    </a:lnTo>
                    <a:lnTo>
                      <a:pt x="4" y="88"/>
                    </a:lnTo>
                    <a:lnTo>
                      <a:pt x="1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60"/>
            <p:cNvGrpSpPr>
              <a:grpSpLocks/>
            </p:cNvGrpSpPr>
            <p:nvPr/>
          </p:nvGrpSpPr>
          <p:grpSpPr bwMode="auto">
            <a:xfrm>
              <a:off x="5724934" y="3728268"/>
              <a:ext cx="28694" cy="113505"/>
              <a:chOff x="7147" y="9994"/>
              <a:chExt cx="87" cy="355"/>
            </a:xfrm>
          </p:grpSpPr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7147" y="9994"/>
                <a:ext cx="87" cy="355"/>
              </a:xfrm>
              <a:custGeom>
                <a:avLst/>
                <a:gdLst>
                  <a:gd name="T0" fmla="*/ 55 w 87"/>
                  <a:gd name="T1" fmla="*/ 95 h 355"/>
                  <a:gd name="T2" fmla="*/ 11 w 87"/>
                  <a:gd name="T3" fmla="*/ 101 h 355"/>
                  <a:gd name="T4" fmla="*/ 42 w 87"/>
                  <a:gd name="T5" fmla="*/ 354 h 355"/>
                  <a:gd name="T6" fmla="*/ 86 w 87"/>
                  <a:gd name="T7" fmla="*/ 349 h 355"/>
                  <a:gd name="T8" fmla="*/ 55 w 87"/>
                  <a:gd name="T9" fmla="*/ 9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55">
                    <a:moveTo>
                      <a:pt x="55" y="95"/>
                    </a:moveTo>
                    <a:lnTo>
                      <a:pt x="11" y="101"/>
                    </a:lnTo>
                    <a:lnTo>
                      <a:pt x="42" y="354"/>
                    </a:lnTo>
                    <a:lnTo>
                      <a:pt x="86" y="349"/>
                    </a:lnTo>
                    <a:lnTo>
                      <a:pt x="55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7147" y="9994"/>
                <a:ext cx="87" cy="355"/>
              </a:xfrm>
              <a:custGeom>
                <a:avLst/>
                <a:gdLst>
                  <a:gd name="T0" fmla="*/ 43 w 87"/>
                  <a:gd name="T1" fmla="*/ 0 h 355"/>
                  <a:gd name="T2" fmla="*/ 0 w 87"/>
                  <a:gd name="T3" fmla="*/ 5 h 355"/>
                  <a:gd name="T4" fmla="*/ 5 w 87"/>
                  <a:gd name="T5" fmla="*/ 53 h 355"/>
                  <a:gd name="T6" fmla="*/ 49 w 87"/>
                  <a:gd name="T7" fmla="*/ 48 h 355"/>
                  <a:gd name="T8" fmla="*/ 43 w 87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55">
                    <a:moveTo>
                      <a:pt x="43" y="0"/>
                    </a:moveTo>
                    <a:lnTo>
                      <a:pt x="0" y="5"/>
                    </a:lnTo>
                    <a:lnTo>
                      <a:pt x="5" y="53"/>
                    </a:lnTo>
                    <a:lnTo>
                      <a:pt x="49" y="4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" name="Freeform 63"/>
            <p:cNvSpPr>
              <a:spLocks/>
            </p:cNvSpPr>
            <p:nvPr/>
          </p:nvSpPr>
          <p:spPr bwMode="auto">
            <a:xfrm>
              <a:off x="5756596" y="3730826"/>
              <a:ext cx="50792" cy="104872"/>
            </a:xfrm>
            <a:custGeom>
              <a:avLst/>
              <a:gdLst>
                <a:gd name="T0" fmla="*/ 121 w 154"/>
                <a:gd name="T1" fmla="*/ 327 h 328"/>
                <a:gd name="T2" fmla="*/ 128 w 154"/>
                <a:gd name="T3" fmla="*/ 327 h 328"/>
                <a:gd name="T4" fmla="*/ 133 w 154"/>
                <a:gd name="T5" fmla="*/ 326 h 328"/>
                <a:gd name="T6" fmla="*/ 138 w 154"/>
                <a:gd name="T7" fmla="*/ 324 h 328"/>
                <a:gd name="T8" fmla="*/ 144 w 154"/>
                <a:gd name="T9" fmla="*/ 323 h 328"/>
                <a:gd name="T10" fmla="*/ 149 w 154"/>
                <a:gd name="T11" fmla="*/ 321 h 328"/>
                <a:gd name="T12" fmla="*/ 153 w 154"/>
                <a:gd name="T13" fmla="*/ 319 h 328"/>
                <a:gd name="T14" fmla="*/ 149 w 154"/>
                <a:gd name="T15" fmla="*/ 285 h 328"/>
                <a:gd name="T16" fmla="*/ 143 w 154"/>
                <a:gd name="T17" fmla="*/ 287 h 328"/>
                <a:gd name="T18" fmla="*/ 138 w 154"/>
                <a:gd name="T19" fmla="*/ 287 h 328"/>
                <a:gd name="T20" fmla="*/ 134 w 154"/>
                <a:gd name="T21" fmla="*/ 288 h 328"/>
                <a:gd name="T22" fmla="*/ 126 w 154"/>
                <a:gd name="T23" fmla="*/ 289 h 328"/>
                <a:gd name="T24" fmla="*/ 120 w 154"/>
                <a:gd name="T25" fmla="*/ 289 h 328"/>
                <a:gd name="T26" fmla="*/ 117 w 154"/>
                <a:gd name="T27" fmla="*/ 288 h 328"/>
                <a:gd name="T28" fmla="*/ 110 w 154"/>
                <a:gd name="T29" fmla="*/ 286 h 328"/>
                <a:gd name="T30" fmla="*/ 107 w 154"/>
                <a:gd name="T31" fmla="*/ 280 h 328"/>
                <a:gd name="T32" fmla="*/ 105 w 154"/>
                <a:gd name="T33" fmla="*/ 271 h 328"/>
                <a:gd name="T34" fmla="*/ 82 w 154"/>
                <a:gd name="T35" fmla="*/ 105 h 328"/>
                <a:gd name="T36" fmla="*/ 123 w 154"/>
                <a:gd name="T37" fmla="*/ 100 h 328"/>
                <a:gd name="T38" fmla="*/ 118 w 154"/>
                <a:gd name="T39" fmla="*/ 65 h 328"/>
                <a:gd name="T40" fmla="*/ 77 w 154"/>
                <a:gd name="T41" fmla="*/ 70 h 328"/>
                <a:gd name="T42" fmla="*/ 67 w 154"/>
                <a:gd name="T43" fmla="*/ 0 h 328"/>
                <a:gd name="T44" fmla="*/ 24 w 154"/>
                <a:gd name="T45" fmla="*/ 6 h 328"/>
                <a:gd name="T46" fmla="*/ 34 w 154"/>
                <a:gd name="T47" fmla="*/ 77 h 328"/>
                <a:gd name="T48" fmla="*/ 0 w 154"/>
                <a:gd name="T49" fmla="*/ 81 h 328"/>
                <a:gd name="T50" fmla="*/ 4 w 154"/>
                <a:gd name="T51" fmla="*/ 116 h 328"/>
                <a:gd name="T52" fmla="*/ 39 w 154"/>
                <a:gd name="T53" fmla="*/ 111 h 328"/>
                <a:gd name="T54" fmla="*/ 62 w 154"/>
                <a:gd name="T55" fmla="*/ 280 h 328"/>
                <a:gd name="T56" fmla="*/ 63 w 154"/>
                <a:gd name="T57" fmla="*/ 282 h 328"/>
                <a:gd name="T58" fmla="*/ 69 w 154"/>
                <a:gd name="T59" fmla="*/ 302 h 328"/>
                <a:gd name="T60" fmla="*/ 79 w 154"/>
                <a:gd name="T61" fmla="*/ 318 h 328"/>
                <a:gd name="T62" fmla="*/ 82 w 154"/>
                <a:gd name="T63" fmla="*/ 321 h 328"/>
                <a:gd name="T64" fmla="*/ 98 w 154"/>
                <a:gd name="T65" fmla="*/ 328 h 328"/>
                <a:gd name="T66" fmla="*/ 121 w 154"/>
                <a:gd name="T67" fmla="*/ 32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328">
                  <a:moveTo>
                    <a:pt x="121" y="327"/>
                  </a:moveTo>
                  <a:lnTo>
                    <a:pt x="128" y="327"/>
                  </a:lnTo>
                  <a:lnTo>
                    <a:pt x="133" y="326"/>
                  </a:lnTo>
                  <a:lnTo>
                    <a:pt x="138" y="324"/>
                  </a:lnTo>
                  <a:lnTo>
                    <a:pt x="144" y="323"/>
                  </a:lnTo>
                  <a:lnTo>
                    <a:pt x="149" y="321"/>
                  </a:lnTo>
                  <a:lnTo>
                    <a:pt x="153" y="319"/>
                  </a:lnTo>
                  <a:lnTo>
                    <a:pt x="149" y="285"/>
                  </a:lnTo>
                  <a:lnTo>
                    <a:pt x="143" y="287"/>
                  </a:lnTo>
                  <a:lnTo>
                    <a:pt x="138" y="287"/>
                  </a:lnTo>
                  <a:lnTo>
                    <a:pt x="134" y="288"/>
                  </a:lnTo>
                  <a:lnTo>
                    <a:pt x="126" y="289"/>
                  </a:lnTo>
                  <a:lnTo>
                    <a:pt x="120" y="289"/>
                  </a:lnTo>
                  <a:lnTo>
                    <a:pt x="117" y="288"/>
                  </a:lnTo>
                  <a:lnTo>
                    <a:pt x="110" y="286"/>
                  </a:lnTo>
                  <a:lnTo>
                    <a:pt x="107" y="280"/>
                  </a:lnTo>
                  <a:lnTo>
                    <a:pt x="105" y="271"/>
                  </a:lnTo>
                  <a:lnTo>
                    <a:pt x="82" y="105"/>
                  </a:lnTo>
                  <a:lnTo>
                    <a:pt x="123" y="100"/>
                  </a:lnTo>
                  <a:lnTo>
                    <a:pt x="118" y="65"/>
                  </a:lnTo>
                  <a:lnTo>
                    <a:pt x="77" y="70"/>
                  </a:lnTo>
                  <a:lnTo>
                    <a:pt x="67" y="0"/>
                  </a:lnTo>
                  <a:lnTo>
                    <a:pt x="24" y="6"/>
                  </a:lnTo>
                  <a:lnTo>
                    <a:pt x="34" y="77"/>
                  </a:lnTo>
                  <a:lnTo>
                    <a:pt x="0" y="81"/>
                  </a:lnTo>
                  <a:lnTo>
                    <a:pt x="4" y="116"/>
                  </a:lnTo>
                  <a:lnTo>
                    <a:pt x="39" y="111"/>
                  </a:lnTo>
                  <a:lnTo>
                    <a:pt x="62" y="280"/>
                  </a:lnTo>
                  <a:lnTo>
                    <a:pt x="63" y="282"/>
                  </a:lnTo>
                  <a:lnTo>
                    <a:pt x="69" y="302"/>
                  </a:lnTo>
                  <a:lnTo>
                    <a:pt x="79" y="318"/>
                  </a:lnTo>
                  <a:lnTo>
                    <a:pt x="82" y="321"/>
                  </a:lnTo>
                  <a:lnTo>
                    <a:pt x="98" y="328"/>
                  </a:lnTo>
                  <a:lnTo>
                    <a:pt x="121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64"/>
            <p:cNvGrpSpPr>
              <a:grpSpLocks/>
            </p:cNvGrpSpPr>
            <p:nvPr/>
          </p:nvGrpSpPr>
          <p:grpSpPr bwMode="auto">
            <a:xfrm>
              <a:off x="5814644" y="3742017"/>
              <a:ext cx="84433" cy="88566"/>
              <a:chOff x="7419" y="10037"/>
              <a:chExt cx="256" cy="277"/>
            </a:xfrm>
          </p:grpSpPr>
          <p:sp>
            <p:nvSpPr>
              <p:cNvPr id="60" name="Freeform 65"/>
              <p:cNvSpPr>
                <a:spLocks/>
              </p:cNvSpPr>
              <p:nvPr/>
            </p:nvSpPr>
            <p:spPr bwMode="auto">
              <a:xfrm>
                <a:off x="7419" y="10037"/>
                <a:ext cx="256" cy="277"/>
              </a:xfrm>
              <a:custGeom>
                <a:avLst/>
                <a:gdLst>
                  <a:gd name="T0" fmla="*/ 40 w 256"/>
                  <a:gd name="T1" fmla="*/ 95 h 277"/>
                  <a:gd name="T2" fmla="*/ 42 w 256"/>
                  <a:gd name="T3" fmla="*/ 71 h 277"/>
                  <a:gd name="T4" fmla="*/ 52 w 256"/>
                  <a:gd name="T5" fmla="*/ 55 h 277"/>
                  <a:gd name="T6" fmla="*/ 90 w 256"/>
                  <a:gd name="T7" fmla="*/ 38 h 277"/>
                  <a:gd name="T8" fmla="*/ 119 w 256"/>
                  <a:gd name="T9" fmla="*/ 37 h 277"/>
                  <a:gd name="T10" fmla="*/ 148 w 256"/>
                  <a:gd name="T11" fmla="*/ 46 h 277"/>
                  <a:gd name="T12" fmla="*/ 157 w 256"/>
                  <a:gd name="T13" fmla="*/ 70 h 277"/>
                  <a:gd name="T14" fmla="*/ 158 w 256"/>
                  <a:gd name="T15" fmla="*/ 83 h 277"/>
                  <a:gd name="T16" fmla="*/ 154 w 256"/>
                  <a:gd name="T17" fmla="*/ 94 h 277"/>
                  <a:gd name="T18" fmla="*/ 139 w 256"/>
                  <a:gd name="T19" fmla="*/ 102 h 277"/>
                  <a:gd name="T20" fmla="*/ 137 w 256"/>
                  <a:gd name="T21" fmla="*/ 138 h 277"/>
                  <a:gd name="T22" fmla="*/ 153 w 256"/>
                  <a:gd name="T23" fmla="*/ 131 h 277"/>
                  <a:gd name="T24" fmla="*/ 164 w 256"/>
                  <a:gd name="T25" fmla="*/ 123 h 277"/>
                  <a:gd name="T26" fmla="*/ 170 w 256"/>
                  <a:gd name="T27" fmla="*/ 170 h 277"/>
                  <a:gd name="T28" fmla="*/ 158 w 256"/>
                  <a:gd name="T29" fmla="*/ 206 h 277"/>
                  <a:gd name="T30" fmla="*/ 138 w 256"/>
                  <a:gd name="T31" fmla="*/ 223 h 277"/>
                  <a:gd name="T32" fmla="*/ 101 w 256"/>
                  <a:gd name="T33" fmla="*/ 237 h 277"/>
                  <a:gd name="T34" fmla="*/ 77 w 256"/>
                  <a:gd name="T35" fmla="*/ 237 h 277"/>
                  <a:gd name="T36" fmla="*/ 57 w 256"/>
                  <a:gd name="T37" fmla="*/ 226 h 277"/>
                  <a:gd name="T38" fmla="*/ 49 w 256"/>
                  <a:gd name="T39" fmla="*/ 205 h 277"/>
                  <a:gd name="T40" fmla="*/ 51 w 256"/>
                  <a:gd name="T41" fmla="*/ 181 h 277"/>
                  <a:gd name="T42" fmla="*/ 49 w 256"/>
                  <a:gd name="T43" fmla="*/ 131 h 277"/>
                  <a:gd name="T44" fmla="*/ 18 w 256"/>
                  <a:gd name="T45" fmla="*/ 154 h 277"/>
                  <a:gd name="T46" fmla="*/ 8 w 256"/>
                  <a:gd name="T47" fmla="*/ 172 h 277"/>
                  <a:gd name="T48" fmla="*/ 5 w 256"/>
                  <a:gd name="T49" fmla="*/ 213 h 277"/>
                  <a:gd name="T50" fmla="*/ 21 w 256"/>
                  <a:gd name="T51" fmla="*/ 249 h 277"/>
                  <a:gd name="T52" fmla="*/ 39 w 256"/>
                  <a:gd name="T53" fmla="*/ 265 h 277"/>
                  <a:gd name="T54" fmla="*/ 76 w 256"/>
                  <a:gd name="T55" fmla="*/ 276 h 277"/>
                  <a:gd name="T56" fmla="*/ 113 w 256"/>
                  <a:gd name="T57" fmla="*/ 271 h 277"/>
                  <a:gd name="T58" fmla="*/ 148 w 256"/>
                  <a:gd name="T59" fmla="*/ 254 h 277"/>
                  <a:gd name="T60" fmla="*/ 171 w 256"/>
                  <a:gd name="T61" fmla="*/ 234 h 277"/>
                  <a:gd name="T62" fmla="*/ 184 w 256"/>
                  <a:gd name="T63" fmla="*/ 228 h 277"/>
                  <a:gd name="T64" fmla="*/ 192 w 256"/>
                  <a:gd name="T65" fmla="*/ 241 h 277"/>
                  <a:gd name="T66" fmla="*/ 212 w 256"/>
                  <a:gd name="T67" fmla="*/ 254 h 277"/>
                  <a:gd name="T68" fmla="*/ 233 w 256"/>
                  <a:gd name="T69" fmla="*/ 250 h 277"/>
                  <a:gd name="T70" fmla="*/ 244 w 256"/>
                  <a:gd name="T71" fmla="*/ 247 h 277"/>
                  <a:gd name="T72" fmla="*/ 255 w 256"/>
                  <a:gd name="T73" fmla="*/ 242 h 277"/>
                  <a:gd name="T74" fmla="*/ 245 w 256"/>
                  <a:gd name="T75" fmla="*/ 213 h 277"/>
                  <a:gd name="T76" fmla="*/ 237 w 256"/>
                  <a:gd name="T77" fmla="*/ 214 h 277"/>
                  <a:gd name="T78" fmla="*/ 227 w 256"/>
                  <a:gd name="T79" fmla="*/ 215 h 277"/>
                  <a:gd name="T80" fmla="*/ 221 w 256"/>
                  <a:gd name="T81" fmla="*/ 206 h 277"/>
                  <a:gd name="T82" fmla="*/ 197 w 256"/>
                  <a:gd name="T83" fmla="*/ 56 h 277"/>
                  <a:gd name="T84" fmla="*/ 190 w 256"/>
                  <a:gd name="T85" fmla="*/ 34 h 277"/>
                  <a:gd name="T86" fmla="*/ 161 w 256"/>
                  <a:gd name="T87" fmla="*/ 7 h 277"/>
                  <a:gd name="T88" fmla="*/ 128 w 256"/>
                  <a:gd name="T89" fmla="*/ 0 h 277"/>
                  <a:gd name="T90" fmla="*/ 86 w 256"/>
                  <a:gd name="T91" fmla="*/ 2 h 277"/>
                  <a:gd name="T92" fmla="*/ 54 w 256"/>
                  <a:gd name="T93" fmla="*/ 10 h 277"/>
                  <a:gd name="T94" fmla="*/ 21 w 256"/>
                  <a:gd name="T95" fmla="*/ 31 h 277"/>
                  <a:gd name="T96" fmla="*/ 3 w 256"/>
                  <a:gd name="T97" fmla="*/ 58 h 277"/>
                  <a:gd name="T98" fmla="*/ 1 w 256"/>
                  <a:gd name="T99" fmla="*/ 10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6" h="277">
                    <a:moveTo>
                      <a:pt x="1" y="101"/>
                    </a:moveTo>
                    <a:lnTo>
                      <a:pt x="40" y="95"/>
                    </a:lnTo>
                    <a:lnTo>
                      <a:pt x="40" y="81"/>
                    </a:lnTo>
                    <a:lnTo>
                      <a:pt x="42" y="71"/>
                    </a:lnTo>
                    <a:lnTo>
                      <a:pt x="46" y="63"/>
                    </a:lnTo>
                    <a:lnTo>
                      <a:pt x="52" y="55"/>
                    </a:lnTo>
                    <a:lnTo>
                      <a:pt x="68" y="44"/>
                    </a:lnTo>
                    <a:lnTo>
                      <a:pt x="90" y="38"/>
                    </a:lnTo>
                    <a:lnTo>
                      <a:pt x="98" y="37"/>
                    </a:lnTo>
                    <a:lnTo>
                      <a:pt x="119" y="37"/>
                    </a:lnTo>
                    <a:lnTo>
                      <a:pt x="136" y="41"/>
                    </a:lnTo>
                    <a:lnTo>
                      <a:pt x="148" y="46"/>
                    </a:lnTo>
                    <a:lnTo>
                      <a:pt x="154" y="55"/>
                    </a:lnTo>
                    <a:lnTo>
                      <a:pt x="157" y="70"/>
                    </a:lnTo>
                    <a:lnTo>
                      <a:pt x="158" y="77"/>
                    </a:lnTo>
                    <a:lnTo>
                      <a:pt x="158" y="83"/>
                    </a:lnTo>
                    <a:lnTo>
                      <a:pt x="156" y="87"/>
                    </a:lnTo>
                    <a:lnTo>
                      <a:pt x="154" y="94"/>
                    </a:lnTo>
                    <a:lnTo>
                      <a:pt x="148" y="99"/>
                    </a:lnTo>
                    <a:lnTo>
                      <a:pt x="139" y="102"/>
                    </a:lnTo>
                    <a:lnTo>
                      <a:pt x="129" y="141"/>
                    </a:lnTo>
                    <a:lnTo>
                      <a:pt x="137" y="138"/>
                    </a:lnTo>
                    <a:lnTo>
                      <a:pt x="145" y="135"/>
                    </a:lnTo>
                    <a:lnTo>
                      <a:pt x="153" y="131"/>
                    </a:lnTo>
                    <a:lnTo>
                      <a:pt x="159" y="127"/>
                    </a:lnTo>
                    <a:lnTo>
                      <a:pt x="164" y="123"/>
                    </a:lnTo>
                    <a:lnTo>
                      <a:pt x="169" y="158"/>
                    </a:lnTo>
                    <a:lnTo>
                      <a:pt x="170" y="170"/>
                    </a:lnTo>
                    <a:lnTo>
                      <a:pt x="167" y="189"/>
                    </a:lnTo>
                    <a:lnTo>
                      <a:pt x="158" y="206"/>
                    </a:lnTo>
                    <a:lnTo>
                      <a:pt x="143" y="220"/>
                    </a:lnTo>
                    <a:lnTo>
                      <a:pt x="138" y="223"/>
                    </a:lnTo>
                    <a:lnTo>
                      <a:pt x="120" y="232"/>
                    </a:lnTo>
                    <a:lnTo>
                      <a:pt x="101" y="237"/>
                    </a:lnTo>
                    <a:lnTo>
                      <a:pt x="89" y="239"/>
                    </a:lnTo>
                    <a:lnTo>
                      <a:pt x="77" y="237"/>
                    </a:lnTo>
                    <a:lnTo>
                      <a:pt x="67" y="232"/>
                    </a:lnTo>
                    <a:lnTo>
                      <a:pt x="57" y="226"/>
                    </a:lnTo>
                    <a:lnTo>
                      <a:pt x="51" y="217"/>
                    </a:lnTo>
                    <a:lnTo>
                      <a:pt x="49" y="205"/>
                    </a:lnTo>
                    <a:lnTo>
                      <a:pt x="49" y="201"/>
                    </a:lnTo>
                    <a:lnTo>
                      <a:pt x="51" y="181"/>
                    </a:lnTo>
                    <a:lnTo>
                      <a:pt x="69" y="122"/>
                    </a:lnTo>
                    <a:lnTo>
                      <a:pt x="49" y="131"/>
                    </a:lnTo>
                    <a:lnTo>
                      <a:pt x="32" y="141"/>
                    </a:lnTo>
                    <a:lnTo>
                      <a:pt x="18" y="154"/>
                    </a:lnTo>
                    <a:lnTo>
                      <a:pt x="17" y="156"/>
                    </a:lnTo>
                    <a:lnTo>
                      <a:pt x="8" y="172"/>
                    </a:lnTo>
                    <a:lnTo>
                      <a:pt x="4" y="191"/>
                    </a:lnTo>
                    <a:lnTo>
                      <a:pt x="5" y="213"/>
                    </a:lnTo>
                    <a:lnTo>
                      <a:pt x="10" y="232"/>
                    </a:lnTo>
                    <a:lnTo>
                      <a:pt x="21" y="249"/>
                    </a:lnTo>
                    <a:lnTo>
                      <a:pt x="36" y="263"/>
                    </a:lnTo>
                    <a:lnTo>
                      <a:pt x="39" y="265"/>
                    </a:lnTo>
                    <a:lnTo>
                      <a:pt x="56" y="273"/>
                    </a:lnTo>
                    <a:lnTo>
                      <a:pt x="76" y="276"/>
                    </a:lnTo>
                    <a:lnTo>
                      <a:pt x="97" y="275"/>
                    </a:lnTo>
                    <a:lnTo>
                      <a:pt x="113" y="271"/>
                    </a:lnTo>
                    <a:lnTo>
                      <a:pt x="132" y="264"/>
                    </a:lnTo>
                    <a:lnTo>
                      <a:pt x="148" y="254"/>
                    </a:lnTo>
                    <a:lnTo>
                      <a:pt x="156" y="248"/>
                    </a:lnTo>
                    <a:lnTo>
                      <a:pt x="171" y="234"/>
                    </a:lnTo>
                    <a:lnTo>
                      <a:pt x="181" y="218"/>
                    </a:lnTo>
                    <a:lnTo>
                      <a:pt x="184" y="228"/>
                    </a:lnTo>
                    <a:lnTo>
                      <a:pt x="188" y="236"/>
                    </a:lnTo>
                    <a:lnTo>
                      <a:pt x="192" y="241"/>
                    </a:lnTo>
                    <a:lnTo>
                      <a:pt x="201" y="250"/>
                    </a:lnTo>
                    <a:lnTo>
                      <a:pt x="212" y="254"/>
                    </a:lnTo>
                    <a:lnTo>
                      <a:pt x="227" y="251"/>
                    </a:lnTo>
                    <a:lnTo>
                      <a:pt x="233" y="250"/>
                    </a:lnTo>
                    <a:lnTo>
                      <a:pt x="237" y="249"/>
                    </a:lnTo>
                    <a:lnTo>
                      <a:pt x="244" y="247"/>
                    </a:lnTo>
                    <a:lnTo>
                      <a:pt x="249" y="245"/>
                    </a:lnTo>
                    <a:lnTo>
                      <a:pt x="255" y="242"/>
                    </a:lnTo>
                    <a:lnTo>
                      <a:pt x="250" y="211"/>
                    </a:lnTo>
                    <a:lnTo>
                      <a:pt x="245" y="213"/>
                    </a:lnTo>
                    <a:lnTo>
                      <a:pt x="241" y="214"/>
                    </a:lnTo>
                    <a:lnTo>
                      <a:pt x="237" y="214"/>
                    </a:lnTo>
                    <a:lnTo>
                      <a:pt x="231" y="215"/>
                    </a:lnTo>
                    <a:lnTo>
                      <a:pt x="227" y="215"/>
                    </a:lnTo>
                    <a:lnTo>
                      <a:pt x="224" y="212"/>
                    </a:lnTo>
                    <a:lnTo>
                      <a:pt x="221" y="206"/>
                    </a:lnTo>
                    <a:lnTo>
                      <a:pt x="220" y="202"/>
                    </a:lnTo>
                    <a:lnTo>
                      <a:pt x="197" y="56"/>
                    </a:lnTo>
                    <a:lnTo>
                      <a:pt x="197" y="55"/>
                    </a:lnTo>
                    <a:lnTo>
                      <a:pt x="190" y="34"/>
                    </a:lnTo>
                    <a:lnTo>
                      <a:pt x="178" y="18"/>
                    </a:lnTo>
                    <a:lnTo>
                      <a:pt x="161" y="7"/>
                    </a:lnTo>
                    <a:lnTo>
                      <a:pt x="147" y="3"/>
                    </a:lnTo>
                    <a:lnTo>
                      <a:pt x="128" y="0"/>
                    </a:lnTo>
                    <a:lnTo>
                      <a:pt x="108" y="0"/>
                    </a:lnTo>
                    <a:lnTo>
                      <a:pt x="86" y="2"/>
                    </a:lnTo>
                    <a:lnTo>
                      <a:pt x="74" y="4"/>
                    </a:lnTo>
                    <a:lnTo>
                      <a:pt x="54" y="10"/>
                    </a:lnTo>
                    <a:lnTo>
                      <a:pt x="36" y="19"/>
                    </a:lnTo>
                    <a:lnTo>
                      <a:pt x="21" y="31"/>
                    </a:lnTo>
                    <a:lnTo>
                      <a:pt x="11" y="41"/>
                    </a:lnTo>
                    <a:lnTo>
                      <a:pt x="3" y="58"/>
                    </a:lnTo>
                    <a:lnTo>
                      <a:pt x="0" y="78"/>
                    </a:lnTo>
                    <a:lnTo>
                      <a:pt x="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7419" y="10037"/>
                <a:ext cx="256" cy="277"/>
              </a:xfrm>
              <a:custGeom>
                <a:avLst/>
                <a:gdLst>
                  <a:gd name="T0" fmla="*/ 139 w 256"/>
                  <a:gd name="T1" fmla="*/ 102 h 277"/>
                  <a:gd name="T2" fmla="*/ 72 w 256"/>
                  <a:gd name="T3" fmla="*/ 121 h 277"/>
                  <a:gd name="T4" fmla="*/ 69 w 256"/>
                  <a:gd name="T5" fmla="*/ 122 h 277"/>
                  <a:gd name="T6" fmla="*/ 51 w 256"/>
                  <a:gd name="T7" fmla="*/ 181 h 277"/>
                  <a:gd name="T8" fmla="*/ 63 w 256"/>
                  <a:gd name="T9" fmla="*/ 166 h 277"/>
                  <a:gd name="T10" fmla="*/ 70 w 256"/>
                  <a:gd name="T11" fmla="*/ 160 h 277"/>
                  <a:gd name="T12" fmla="*/ 81 w 256"/>
                  <a:gd name="T13" fmla="*/ 155 h 277"/>
                  <a:gd name="T14" fmla="*/ 96 w 256"/>
                  <a:gd name="T15" fmla="*/ 151 h 277"/>
                  <a:gd name="T16" fmla="*/ 122 w 256"/>
                  <a:gd name="T17" fmla="*/ 143 h 277"/>
                  <a:gd name="T18" fmla="*/ 129 w 256"/>
                  <a:gd name="T19" fmla="*/ 141 h 277"/>
                  <a:gd name="T20" fmla="*/ 139 w 256"/>
                  <a:gd name="T21" fmla="*/ 1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277">
                    <a:moveTo>
                      <a:pt x="139" y="102"/>
                    </a:moveTo>
                    <a:lnTo>
                      <a:pt x="72" y="121"/>
                    </a:lnTo>
                    <a:lnTo>
                      <a:pt x="69" y="122"/>
                    </a:lnTo>
                    <a:lnTo>
                      <a:pt x="51" y="181"/>
                    </a:lnTo>
                    <a:lnTo>
                      <a:pt x="63" y="166"/>
                    </a:lnTo>
                    <a:lnTo>
                      <a:pt x="70" y="160"/>
                    </a:lnTo>
                    <a:lnTo>
                      <a:pt x="81" y="155"/>
                    </a:lnTo>
                    <a:lnTo>
                      <a:pt x="96" y="151"/>
                    </a:lnTo>
                    <a:lnTo>
                      <a:pt x="122" y="143"/>
                    </a:lnTo>
                    <a:lnTo>
                      <a:pt x="129" y="141"/>
                    </a:lnTo>
                    <a:lnTo>
                      <a:pt x="13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5892480" y="3709084"/>
              <a:ext cx="54749" cy="104233"/>
            </a:xfrm>
            <a:custGeom>
              <a:avLst/>
              <a:gdLst>
                <a:gd name="T0" fmla="*/ 131 w 166"/>
                <a:gd name="T1" fmla="*/ 286 h 326"/>
                <a:gd name="T2" fmla="*/ 127 w 166"/>
                <a:gd name="T3" fmla="*/ 285 h 326"/>
                <a:gd name="T4" fmla="*/ 121 w 166"/>
                <a:gd name="T5" fmla="*/ 283 h 326"/>
                <a:gd name="T6" fmla="*/ 117 w 166"/>
                <a:gd name="T7" fmla="*/ 278 h 326"/>
                <a:gd name="T8" fmla="*/ 115 w 166"/>
                <a:gd name="T9" fmla="*/ 269 h 326"/>
                <a:gd name="T10" fmla="*/ 83 w 166"/>
                <a:gd name="T11" fmla="*/ 104 h 326"/>
                <a:gd name="T12" fmla="*/ 123 w 166"/>
                <a:gd name="T13" fmla="*/ 97 h 326"/>
                <a:gd name="T14" fmla="*/ 117 w 166"/>
                <a:gd name="T15" fmla="*/ 62 h 326"/>
                <a:gd name="T16" fmla="*/ 76 w 166"/>
                <a:gd name="T17" fmla="*/ 70 h 326"/>
                <a:gd name="T18" fmla="*/ 63 w 166"/>
                <a:gd name="T19" fmla="*/ 0 h 326"/>
                <a:gd name="T20" fmla="*/ 20 w 166"/>
                <a:gd name="T21" fmla="*/ 8 h 326"/>
                <a:gd name="T22" fmla="*/ 34 w 166"/>
                <a:gd name="T23" fmla="*/ 78 h 326"/>
                <a:gd name="T24" fmla="*/ 0 w 166"/>
                <a:gd name="T25" fmla="*/ 85 h 326"/>
                <a:gd name="T26" fmla="*/ 6 w 166"/>
                <a:gd name="T27" fmla="*/ 119 h 326"/>
                <a:gd name="T28" fmla="*/ 40 w 166"/>
                <a:gd name="T29" fmla="*/ 113 h 326"/>
                <a:gd name="T30" fmla="*/ 73 w 166"/>
                <a:gd name="T31" fmla="*/ 280 h 326"/>
                <a:gd name="T32" fmla="*/ 73 w 166"/>
                <a:gd name="T33" fmla="*/ 281 h 326"/>
                <a:gd name="T34" fmla="*/ 80 w 166"/>
                <a:gd name="T35" fmla="*/ 302 h 326"/>
                <a:gd name="T36" fmla="*/ 91 w 166"/>
                <a:gd name="T37" fmla="*/ 317 h 326"/>
                <a:gd name="T38" fmla="*/ 95 w 166"/>
                <a:gd name="T39" fmla="*/ 320 h 326"/>
                <a:gd name="T40" fmla="*/ 111 w 166"/>
                <a:gd name="T41" fmla="*/ 326 h 326"/>
                <a:gd name="T42" fmla="*/ 134 w 166"/>
                <a:gd name="T43" fmla="*/ 324 h 326"/>
                <a:gd name="T44" fmla="*/ 140 w 166"/>
                <a:gd name="T45" fmla="*/ 323 h 326"/>
                <a:gd name="T46" fmla="*/ 146 w 166"/>
                <a:gd name="T47" fmla="*/ 322 h 326"/>
                <a:gd name="T48" fmla="*/ 151 w 166"/>
                <a:gd name="T49" fmla="*/ 320 h 326"/>
                <a:gd name="T50" fmla="*/ 156 w 166"/>
                <a:gd name="T51" fmla="*/ 318 h 326"/>
                <a:gd name="T52" fmla="*/ 161 w 166"/>
                <a:gd name="T53" fmla="*/ 316 h 326"/>
                <a:gd name="T54" fmla="*/ 166 w 166"/>
                <a:gd name="T55" fmla="*/ 314 h 326"/>
                <a:gd name="T56" fmla="*/ 159 w 166"/>
                <a:gd name="T57" fmla="*/ 281 h 326"/>
                <a:gd name="T58" fmla="*/ 153 w 166"/>
                <a:gd name="T59" fmla="*/ 282 h 326"/>
                <a:gd name="T60" fmla="*/ 149 w 166"/>
                <a:gd name="T61" fmla="*/ 283 h 326"/>
                <a:gd name="T62" fmla="*/ 144 w 166"/>
                <a:gd name="T63" fmla="*/ 284 h 326"/>
                <a:gd name="T64" fmla="*/ 137 w 166"/>
                <a:gd name="T65" fmla="*/ 286 h 326"/>
                <a:gd name="T66" fmla="*/ 131 w 166"/>
                <a:gd name="T67" fmla="*/ 28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6" h="326">
                  <a:moveTo>
                    <a:pt x="131" y="286"/>
                  </a:moveTo>
                  <a:lnTo>
                    <a:pt x="127" y="285"/>
                  </a:lnTo>
                  <a:lnTo>
                    <a:pt x="121" y="283"/>
                  </a:lnTo>
                  <a:lnTo>
                    <a:pt x="117" y="278"/>
                  </a:lnTo>
                  <a:lnTo>
                    <a:pt x="115" y="269"/>
                  </a:lnTo>
                  <a:lnTo>
                    <a:pt x="83" y="104"/>
                  </a:lnTo>
                  <a:lnTo>
                    <a:pt x="123" y="97"/>
                  </a:lnTo>
                  <a:lnTo>
                    <a:pt x="117" y="62"/>
                  </a:lnTo>
                  <a:lnTo>
                    <a:pt x="76" y="70"/>
                  </a:lnTo>
                  <a:lnTo>
                    <a:pt x="63" y="0"/>
                  </a:lnTo>
                  <a:lnTo>
                    <a:pt x="20" y="8"/>
                  </a:lnTo>
                  <a:lnTo>
                    <a:pt x="34" y="78"/>
                  </a:lnTo>
                  <a:lnTo>
                    <a:pt x="0" y="85"/>
                  </a:lnTo>
                  <a:lnTo>
                    <a:pt x="6" y="119"/>
                  </a:lnTo>
                  <a:lnTo>
                    <a:pt x="40" y="113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80" y="302"/>
                  </a:lnTo>
                  <a:lnTo>
                    <a:pt x="91" y="317"/>
                  </a:lnTo>
                  <a:lnTo>
                    <a:pt x="95" y="320"/>
                  </a:lnTo>
                  <a:lnTo>
                    <a:pt x="111" y="326"/>
                  </a:lnTo>
                  <a:lnTo>
                    <a:pt x="134" y="324"/>
                  </a:lnTo>
                  <a:lnTo>
                    <a:pt x="140" y="323"/>
                  </a:lnTo>
                  <a:lnTo>
                    <a:pt x="146" y="322"/>
                  </a:lnTo>
                  <a:lnTo>
                    <a:pt x="151" y="320"/>
                  </a:lnTo>
                  <a:lnTo>
                    <a:pt x="156" y="318"/>
                  </a:lnTo>
                  <a:lnTo>
                    <a:pt x="161" y="316"/>
                  </a:lnTo>
                  <a:lnTo>
                    <a:pt x="166" y="314"/>
                  </a:lnTo>
                  <a:lnTo>
                    <a:pt x="159" y="281"/>
                  </a:lnTo>
                  <a:lnTo>
                    <a:pt x="153" y="282"/>
                  </a:lnTo>
                  <a:lnTo>
                    <a:pt x="149" y="283"/>
                  </a:lnTo>
                  <a:lnTo>
                    <a:pt x="144" y="284"/>
                  </a:lnTo>
                  <a:lnTo>
                    <a:pt x="137" y="286"/>
                  </a:lnTo>
                  <a:lnTo>
                    <a:pt x="131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" name="Group 68"/>
            <p:cNvGrpSpPr>
              <a:grpSpLocks/>
            </p:cNvGrpSpPr>
            <p:nvPr/>
          </p:nvGrpSpPr>
          <p:grpSpPr bwMode="auto">
            <a:xfrm>
              <a:off x="5938984" y="3694057"/>
              <a:ext cx="36609" cy="113185"/>
              <a:chOff x="7796" y="9887"/>
              <a:chExt cx="111" cy="354"/>
            </a:xfrm>
          </p:grpSpPr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7796" y="9887"/>
                <a:ext cx="111" cy="354"/>
              </a:xfrm>
              <a:custGeom>
                <a:avLst/>
                <a:gdLst>
                  <a:gd name="T0" fmla="*/ 61 w 111"/>
                  <a:gd name="T1" fmla="*/ 94 h 354"/>
                  <a:gd name="T2" fmla="*/ 18 w 111"/>
                  <a:gd name="T3" fmla="*/ 103 h 354"/>
                  <a:gd name="T4" fmla="*/ 67 w 111"/>
                  <a:gd name="T5" fmla="*/ 353 h 354"/>
                  <a:gd name="T6" fmla="*/ 110 w 111"/>
                  <a:gd name="T7" fmla="*/ 345 h 354"/>
                  <a:gd name="T8" fmla="*/ 61 w 111"/>
                  <a:gd name="T9" fmla="*/ 9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354">
                    <a:moveTo>
                      <a:pt x="61" y="94"/>
                    </a:moveTo>
                    <a:lnTo>
                      <a:pt x="18" y="103"/>
                    </a:lnTo>
                    <a:lnTo>
                      <a:pt x="67" y="353"/>
                    </a:lnTo>
                    <a:lnTo>
                      <a:pt x="110" y="345"/>
                    </a:lnTo>
                    <a:lnTo>
                      <a:pt x="61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7796" y="9887"/>
                <a:ext cx="111" cy="354"/>
              </a:xfrm>
              <a:custGeom>
                <a:avLst/>
                <a:gdLst>
                  <a:gd name="T0" fmla="*/ 43 w 111"/>
                  <a:gd name="T1" fmla="*/ 0 h 354"/>
                  <a:gd name="T2" fmla="*/ 0 w 111"/>
                  <a:gd name="T3" fmla="*/ 8 h 354"/>
                  <a:gd name="T4" fmla="*/ 9 w 111"/>
                  <a:gd name="T5" fmla="*/ 56 h 354"/>
                  <a:gd name="T6" fmla="*/ 52 w 111"/>
                  <a:gd name="T7" fmla="*/ 47 h 354"/>
                  <a:gd name="T8" fmla="*/ 43 w 111"/>
                  <a:gd name="T9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354">
                    <a:moveTo>
                      <a:pt x="43" y="0"/>
                    </a:moveTo>
                    <a:lnTo>
                      <a:pt x="0" y="8"/>
                    </a:lnTo>
                    <a:lnTo>
                      <a:pt x="9" y="56"/>
                    </a:lnTo>
                    <a:lnTo>
                      <a:pt x="52" y="4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71"/>
            <p:cNvGrpSpPr>
              <a:grpSpLocks/>
            </p:cNvGrpSpPr>
            <p:nvPr/>
          </p:nvGrpSpPr>
          <p:grpSpPr bwMode="auto">
            <a:xfrm>
              <a:off x="5984169" y="3708765"/>
              <a:ext cx="54749" cy="87606"/>
              <a:chOff x="7933" y="9933"/>
              <a:chExt cx="166" cy="274"/>
            </a:xfrm>
          </p:grpSpPr>
          <p:sp>
            <p:nvSpPr>
              <p:cNvPr id="56" name="Freeform 72"/>
              <p:cNvSpPr>
                <a:spLocks/>
              </p:cNvSpPr>
              <p:nvPr/>
            </p:nvSpPr>
            <p:spPr bwMode="auto">
              <a:xfrm>
                <a:off x="7933" y="9933"/>
                <a:ext cx="166" cy="274"/>
              </a:xfrm>
              <a:custGeom>
                <a:avLst/>
                <a:gdLst>
                  <a:gd name="T0" fmla="*/ 165 w 166"/>
                  <a:gd name="T1" fmla="*/ 225 h 274"/>
                  <a:gd name="T2" fmla="*/ 143 w 166"/>
                  <a:gd name="T3" fmla="*/ 233 h 274"/>
                  <a:gd name="T4" fmla="*/ 135 w 166"/>
                  <a:gd name="T5" fmla="*/ 235 h 274"/>
                  <a:gd name="T6" fmla="*/ 114 w 166"/>
                  <a:gd name="T7" fmla="*/ 235 h 274"/>
                  <a:gd name="T8" fmla="*/ 96 w 166"/>
                  <a:gd name="T9" fmla="*/ 230 h 274"/>
                  <a:gd name="T10" fmla="*/ 81 w 166"/>
                  <a:gd name="T11" fmla="*/ 219 h 274"/>
                  <a:gd name="T12" fmla="*/ 74 w 166"/>
                  <a:gd name="T13" fmla="*/ 212 h 274"/>
                  <a:gd name="T14" fmla="*/ 87 w 166"/>
                  <a:gd name="T15" fmla="*/ 270 h 274"/>
                  <a:gd name="T16" fmla="*/ 106 w 166"/>
                  <a:gd name="T17" fmla="*/ 273 h 274"/>
                  <a:gd name="T18" fmla="*/ 126 w 166"/>
                  <a:gd name="T19" fmla="*/ 274 h 274"/>
                  <a:gd name="T20" fmla="*/ 147 w 166"/>
                  <a:gd name="T21" fmla="*/ 270 h 274"/>
                  <a:gd name="T22" fmla="*/ 165 w 166"/>
                  <a:gd name="T23" fmla="*/ 225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274">
                    <a:moveTo>
                      <a:pt x="165" y="225"/>
                    </a:moveTo>
                    <a:lnTo>
                      <a:pt x="143" y="233"/>
                    </a:lnTo>
                    <a:lnTo>
                      <a:pt x="135" y="235"/>
                    </a:lnTo>
                    <a:lnTo>
                      <a:pt x="114" y="235"/>
                    </a:lnTo>
                    <a:lnTo>
                      <a:pt x="96" y="230"/>
                    </a:lnTo>
                    <a:lnTo>
                      <a:pt x="81" y="219"/>
                    </a:lnTo>
                    <a:lnTo>
                      <a:pt x="74" y="212"/>
                    </a:lnTo>
                    <a:lnTo>
                      <a:pt x="87" y="270"/>
                    </a:lnTo>
                    <a:lnTo>
                      <a:pt x="106" y="273"/>
                    </a:lnTo>
                    <a:lnTo>
                      <a:pt x="126" y="274"/>
                    </a:lnTo>
                    <a:lnTo>
                      <a:pt x="147" y="270"/>
                    </a:lnTo>
                    <a:lnTo>
                      <a:pt x="165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/>
              <p:cNvSpPr>
                <a:spLocks/>
              </p:cNvSpPr>
              <p:nvPr/>
            </p:nvSpPr>
            <p:spPr bwMode="auto">
              <a:xfrm>
                <a:off x="7933" y="9933"/>
                <a:ext cx="166" cy="274"/>
              </a:xfrm>
              <a:custGeom>
                <a:avLst/>
                <a:gdLst>
                  <a:gd name="T0" fmla="*/ 191 w 166"/>
                  <a:gd name="T1" fmla="*/ 196 h 274"/>
                  <a:gd name="T2" fmla="*/ 165 w 166"/>
                  <a:gd name="T3" fmla="*/ 225 h 274"/>
                  <a:gd name="T4" fmla="*/ 150 w 166"/>
                  <a:gd name="T5" fmla="*/ 270 h 274"/>
                  <a:gd name="T6" fmla="*/ 191 w 166"/>
                  <a:gd name="T7" fmla="*/ 253 h 274"/>
                  <a:gd name="T8" fmla="*/ 220 w 166"/>
                  <a:gd name="T9" fmla="*/ 227 h 274"/>
                  <a:gd name="T10" fmla="*/ 233 w 166"/>
                  <a:gd name="T11" fmla="*/ 202 h 274"/>
                  <a:gd name="T12" fmla="*/ 241 w 166"/>
                  <a:gd name="T13" fmla="*/ 165 h 274"/>
                  <a:gd name="T14" fmla="*/ 240 w 166"/>
                  <a:gd name="T15" fmla="*/ 125 h 274"/>
                  <a:gd name="T16" fmla="*/ 235 w 166"/>
                  <a:gd name="T17" fmla="*/ 99 h 274"/>
                  <a:gd name="T18" fmla="*/ 219 w 166"/>
                  <a:gd name="T19" fmla="*/ 57 h 274"/>
                  <a:gd name="T20" fmla="*/ 195 w 166"/>
                  <a:gd name="T21" fmla="*/ 27 h 274"/>
                  <a:gd name="T22" fmla="*/ 168 w 166"/>
                  <a:gd name="T23" fmla="*/ 10 h 274"/>
                  <a:gd name="T24" fmla="*/ 131 w 166"/>
                  <a:gd name="T25" fmla="*/ 0 h 274"/>
                  <a:gd name="T26" fmla="*/ 91 w 166"/>
                  <a:gd name="T27" fmla="*/ 3 h 274"/>
                  <a:gd name="T28" fmla="*/ 55 w 166"/>
                  <a:gd name="T29" fmla="*/ 17 h 274"/>
                  <a:gd name="T30" fmla="*/ 25 w 166"/>
                  <a:gd name="T31" fmla="*/ 43 h 274"/>
                  <a:gd name="T32" fmla="*/ 9 w 166"/>
                  <a:gd name="T33" fmla="*/ 69 h 274"/>
                  <a:gd name="T34" fmla="*/ 0 w 166"/>
                  <a:gd name="T35" fmla="*/ 105 h 274"/>
                  <a:gd name="T36" fmla="*/ 1 w 166"/>
                  <a:gd name="T37" fmla="*/ 146 h 274"/>
                  <a:gd name="T38" fmla="*/ 5 w 166"/>
                  <a:gd name="T39" fmla="*/ 169 h 274"/>
                  <a:gd name="T40" fmla="*/ 20 w 166"/>
                  <a:gd name="T41" fmla="*/ 210 h 274"/>
                  <a:gd name="T42" fmla="*/ 43 w 166"/>
                  <a:gd name="T43" fmla="*/ 242 h 274"/>
                  <a:gd name="T44" fmla="*/ 70 w 166"/>
                  <a:gd name="T45" fmla="*/ 262 h 274"/>
                  <a:gd name="T46" fmla="*/ 74 w 166"/>
                  <a:gd name="T47" fmla="*/ 212 h 274"/>
                  <a:gd name="T48" fmla="*/ 54 w 166"/>
                  <a:gd name="T49" fmla="*/ 178 h 274"/>
                  <a:gd name="T50" fmla="*/ 45 w 166"/>
                  <a:gd name="T51" fmla="*/ 140 h 274"/>
                  <a:gd name="T52" fmla="*/ 45 w 166"/>
                  <a:gd name="T53" fmla="*/ 100 h 274"/>
                  <a:gd name="T54" fmla="*/ 51 w 166"/>
                  <a:gd name="T55" fmla="*/ 77 h 274"/>
                  <a:gd name="T56" fmla="*/ 77 w 166"/>
                  <a:gd name="T57" fmla="*/ 47 h 274"/>
                  <a:gd name="T58" fmla="*/ 117 w 166"/>
                  <a:gd name="T59" fmla="*/ 37 h 274"/>
                  <a:gd name="T60" fmla="*/ 153 w 166"/>
                  <a:gd name="T61" fmla="*/ 47 h 274"/>
                  <a:gd name="T62" fmla="*/ 177 w 166"/>
                  <a:gd name="T63" fmla="*/ 74 h 274"/>
                  <a:gd name="T64" fmla="*/ 192 w 166"/>
                  <a:gd name="T65" fmla="*/ 114 h 274"/>
                  <a:gd name="T66" fmla="*/ 197 w 166"/>
                  <a:gd name="T67" fmla="*/ 150 h 274"/>
                  <a:gd name="T68" fmla="*/ 193 w 166"/>
                  <a:gd name="T69" fmla="*/ 18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274">
                    <a:moveTo>
                      <a:pt x="193" y="189"/>
                    </a:moveTo>
                    <a:lnTo>
                      <a:pt x="191" y="196"/>
                    </a:lnTo>
                    <a:lnTo>
                      <a:pt x="181" y="213"/>
                    </a:lnTo>
                    <a:lnTo>
                      <a:pt x="165" y="225"/>
                    </a:lnTo>
                    <a:lnTo>
                      <a:pt x="147" y="270"/>
                    </a:lnTo>
                    <a:lnTo>
                      <a:pt x="150" y="270"/>
                    </a:lnTo>
                    <a:lnTo>
                      <a:pt x="172" y="263"/>
                    </a:lnTo>
                    <a:lnTo>
                      <a:pt x="191" y="253"/>
                    </a:lnTo>
                    <a:lnTo>
                      <a:pt x="207" y="241"/>
                    </a:lnTo>
                    <a:lnTo>
                      <a:pt x="220" y="227"/>
                    </a:lnTo>
                    <a:lnTo>
                      <a:pt x="229" y="210"/>
                    </a:lnTo>
                    <a:lnTo>
                      <a:pt x="233" y="202"/>
                    </a:lnTo>
                    <a:lnTo>
                      <a:pt x="238" y="184"/>
                    </a:lnTo>
                    <a:lnTo>
                      <a:pt x="241" y="165"/>
                    </a:lnTo>
                    <a:lnTo>
                      <a:pt x="241" y="145"/>
                    </a:lnTo>
                    <a:lnTo>
                      <a:pt x="240" y="125"/>
                    </a:lnTo>
                    <a:lnTo>
                      <a:pt x="236" y="103"/>
                    </a:lnTo>
                    <a:lnTo>
                      <a:pt x="235" y="99"/>
                    </a:lnTo>
                    <a:lnTo>
                      <a:pt x="228" y="77"/>
                    </a:lnTo>
                    <a:lnTo>
                      <a:pt x="219" y="57"/>
                    </a:lnTo>
                    <a:lnTo>
                      <a:pt x="208" y="41"/>
                    </a:lnTo>
                    <a:lnTo>
                      <a:pt x="195" y="27"/>
                    </a:lnTo>
                    <a:lnTo>
                      <a:pt x="180" y="16"/>
                    </a:lnTo>
                    <a:lnTo>
                      <a:pt x="168" y="10"/>
                    </a:lnTo>
                    <a:lnTo>
                      <a:pt x="150" y="3"/>
                    </a:lnTo>
                    <a:lnTo>
                      <a:pt x="131" y="0"/>
                    </a:lnTo>
                    <a:lnTo>
                      <a:pt x="111" y="0"/>
                    </a:lnTo>
                    <a:lnTo>
                      <a:pt x="91" y="3"/>
                    </a:lnTo>
                    <a:lnTo>
                      <a:pt x="74" y="8"/>
                    </a:lnTo>
                    <a:lnTo>
                      <a:pt x="55" y="17"/>
                    </a:lnTo>
                    <a:lnTo>
                      <a:pt x="39" y="28"/>
                    </a:lnTo>
                    <a:lnTo>
                      <a:pt x="25" y="43"/>
                    </a:lnTo>
                    <a:lnTo>
                      <a:pt x="14" y="60"/>
                    </a:lnTo>
                    <a:lnTo>
                      <a:pt x="9" y="69"/>
                    </a:lnTo>
                    <a:lnTo>
                      <a:pt x="4" y="87"/>
                    </a:lnTo>
                    <a:lnTo>
                      <a:pt x="0" y="105"/>
                    </a:lnTo>
                    <a:lnTo>
                      <a:pt x="0" y="125"/>
                    </a:lnTo>
                    <a:lnTo>
                      <a:pt x="1" y="146"/>
                    </a:lnTo>
                    <a:lnTo>
                      <a:pt x="5" y="168"/>
                    </a:lnTo>
                    <a:lnTo>
                      <a:pt x="5" y="169"/>
                    </a:lnTo>
                    <a:lnTo>
                      <a:pt x="12" y="191"/>
                    </a:lnTo>
                    <a:lnTo>
                      <a:pt x="20" y="210"/>
                    </a:lnTo>
                    <a:lnTo>
                      <a:pt x="31" y="228"/>
                    </a:lnTo>
                    <a:lnTo>
                      <a:pt x="43" y="242"/>
                    </a:lnTo>
                    <a:lnTo>
                      <a:pt x="57" y="254"/>
                    </a:lnTo>
                    <a:lnTo>
                      <a:pt x="70" y="262"/>
                    </a:lnTo>
                    <a:lnTo>
                      <a:pt x="87" y="270"/>
                    </a:lnTo>
                    <a:lnTo>
                      <a:pt x="74" y="212"/>
                    </a:lnTo>
                    <a:lnTo>
                      <a:pt x="63" y="197"/>
                    </a:lnTo>
                    <a:lnTo>
                      <a:pt x="54" y="178"/>
                    </a:lnTo>
                    <a:lnTo>
                      <a:pt x="48" y="157"/>
                    </a:lnTo>
                    <a:lnTo>
                      <a:pt x="45" y="140"/>
                    </a:lnTo>
                    <a:lnTo>
                      <a:pt x="44" y="119"/>
                    </a:lnTo>
                    <a:lnTo>
                      <a:pt x="45" y="100"/>
                    </a:lnTo>
                    <a:lnTo>
                      <a:pt x="49" y="82"/>
                    </a:lnTo>
                    <a:lnTo>
                      <a:pt x="51" y="77"/>
                    </a:lnTo>
                    <a:lnTo>
                      <a:pt x="62" y="60"/>
                    </a:lnTo>
                    <a:lnTo>
                      <a:pt x="77" y="47"/>
                    </a:lnTo>
                    <a:lnTo>
                      <a:pt x="98" y="40"/>
                    </a:lnTo>
                    <a:lnTo>
                      <a:pt x="117" y="37"/>
                    </a:lnTo>
                    <a:lnTo>
                      <a:pt x="136" y="39"/>
                    </a:lnTo>
                    <a:lnTo>
                      <a:pt x="153" y="47"/>
                    </a:lnTo>
                    <a:lnTo>
                      <a:pt x="168" y="60"/>
                    </a:lnTo>
                    <a:lnTo>
                      <a:pt x="177" y="74"/>
                    </a:lnTo>
                    <a:lnTo>
                      <a:pt x="186" y="93"/>
                    </a:lnTo>
                    <a:lnTo>
                      <a:pt x="192" y="114"/>
                    </a:lnTo>
                    <a:lnTo>
                      <a:pt x="195" y="130"/>
                    </a:lnTo>
                    <a:lnTo>
                      <a:pt x="197" y="150"/>
                    </a:lnTo>
                    <a:lnTo>
                      <a:pt x="196" y="169"/>
                    </a:lnTo>
                    <a:lnTo>
                      <a:pt x="193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74"/>
            <p:cNvSpPr>
              <a:spLocks/>
            </p:cNvSpPr>
            <p:nvPr/>
          </p:nvSpPr>
          <p:spPr bwMode="auto">
            <a:xfrm>
              <a:off x="6070910" y="3685744"/>
              <a:ext cx="88720" cy="92722"/>
            </a:xfrm>
            <a:custGeom>
              <a:avLst/>
              <a:gdLst>
                <a:gd name="T0" fmla="*/ 66 w 269"/>
                <a:gd name="T1" fmla="*/ 101 h 290"/>
                <a:gd name="T2" fmla="*/ 68 w 269"/>
                <a:gd name="T3" fmla="*/ 91 h 290"/>
                <a:gd name="T4" fmla="*/ 73 w 269"/>
                <a:gd name="T5" fmla="*/ 81 h 290"/>
                <a:gd name="T6" fmla="*/ 79 w 269"/>
                <a:gd name="T7" fmla="*/ 69 h 290"/>
                <a:gd name="T8" fmla="*/ 87 w 269"/>
                <a:gd name="T9" fmla="*/ 59 h 290"/>
                <a:gd name="T10" fmla="*/ 97 w 269"/>
                <a:gd name="T11" fmla="*/ 53 h 290"/>
                <a:gd name="T12" fmla="*/ 103 w 269"/>
                <a:gd name="T13" fmla="*/ 49 h 290"/>
                <a:gd name="T14" fmla="*/ 111 w 269"/>
                <a:gd name="T15" fmla="*/ 46 h 290"/>
                <a:gd name="T16" fmla="*/ 121 w 269"/>
                <a:gd name="T17" fmla="*/ 43 h 290"/>
                <a:gd name="T18" fmla="*/ 133 w 269"/>
                <a:gd name="T19" fmla="*/ 41 h 290"/>
                <a:gd name="T20" fmla="*/ 152 w 269"/>
                <a:gd name="T21" fmla="*/ 44 h 290"/>
                <a:gd name="T22" fmla="*/ 167 w 269"/>
                <a:gd name="T23" fmla="*/ 55 h 290"/>
                <a:gd name="T24" fmla="*/ 174 w 269"/>
                <a:gd name="T25" fmla="*/ 64 h 290"/>
                <a:gd name="T26" fmla="*/ 180 w 269"/>
                <a:gd name="T27" fmla="*/ 75 h 290"/>
                <a:gd name="T28" fmla="*/ 184 w 269"/>
                <a:gd name="T29" fmla="*/ 90 h 290"/>
                <a:gd name="T30" fmla="*/ 226 w 269"/>
                <a:gd name="T31" fmla="*/ 247 h 290"/>
                <a:gd name="T32" fmla="*/ 268 w 269"/>
                <a:gd name="T33" fmla="*/ 235 h 290"/>
                <a:gd name="T34" fmla="*/ 225 w 269"/>
                <a:gd name="T35" fmla="*/ 76 h 290"/>
                <a:gd name="T36" fmla="*/ 225 w 269"/>
                <a:gd name="T37" fmla="*/ 75 h 290"/>
                <a:gd name="T38" fmla="*/ 218 w 269"/>
                <a:gd name="T39" fmla="*/ 53 h 290"/>
                <a:gd name="T40" fmla="*/ 209 w 269"/>
                <a:gd name="T41" fmla="*/ 35 h 290"/>
                <a:gd name="T42" fmla="*/ 200 w 269"/>
                <a:gd name="T43" fmla="*/ 21 h 290"/>
                <a:gd name="T44" fmla="*/ 194 w 269"/>
                <a:gd name="T45" fmla="*/ 15 h 290"/>
                <a:gd name="T46" fmla="*/ 179 w 269"/>
                <a:gd name="T47" fmla="*/ 5 h 290"/>
                <a:gd name="T48" fmla="*/ 161 w 269"/>
                <a:gd name="T49" fmla="*/ 0 h 290"/>
                <a:gd name="T50" fmla="*/ 141 w 269"/>
                <a:gd name="T51" fmla="*/ 0 h 290"/>
                <a:gd name="T52" fmla="*/ 119 w 269"/>
                <a:gd name="T53" fmla="*/ 4 h 290"/>
                <a:gd name="T54" fmla="*/ 112 w 269"/>
                <a:gd name="T55" fmla="*/ 5 h 290"/>
                <a:gd name="T56" fmla="*/ 93 w 269"/>
                <a:gd name="T57" fmla="*/ 14 h 290"/>
                <a:gd name="T58" fmla="*/ 77 w 269"/>
                <a:gd name="T59" fmla="*/ 25 h 290"/>
                <a:gd name="T60" fmla="*/ 71 w 269"/>
                <a:gd name="T61" fmla="*/ 31 h 290"/>
                <a:gd name="T62" fmla="*/ 59 w 269"/>
                <a:gd name="T63" fmla="*/ 47 h 290"/>
                <a:gd name="T64" fmla="*/ 49 w 269"/>
                <a:gd name="T65" fmla="*/ 66 h 290"/>
                <a:gd name="T66" fmla="*/ 39 w 269"/>
                <a:gd name="T67" fmla="*/ 31 h 290"/>
                <a:gd name="T68" fmla="*/ 0 w 269"/>
                <a:gd name="T69" fmla="*/ 41 h 290"/>
                <a:gd name="T70" fmla="*/ 66 w 269"/>
                <a:gd name="T71" fmla="*/ 289 h 290"/>
                <a:gd name="T72" fmla="*/ 108 w 269"/>
                <a:gd name="T73" fmla="*/ 278 h 290"/>
                <a:gd name="T74" fmla="*/ 73 w 269"/>
                <a:gd name="T75" fmla="*/ 148 h 290"/>
                <a:gd name="T76" fmla="*/ 68 w 269"/>
                <a:gd name="T77" fmla="*/ 132 h 290"/>
                <a:gd name="T78" fmla="*/ 66 w 269"/>
                <a:gd name="T79" fmla="*/ 119 h 290"/>
                <a:gd name="T80" fmla="*/ 66 w 269"/>
                <a:gd name="T81" fmla="*/ 110 h 290"/>
                <a:gd name="T82" fmla="*/ 66 w 269"/>
                <a:gd name="T83" fmla="*/ 10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9" h="290">
                  <a:moveTo>
                    <a:pt x="66" y="101"/>
                  </a:moveTo>
                  <a:lnTo>
                    <a:pt x="68" y="91"/>
                  </a:lnTo>
                  <a:lnTo>
                    <a:pt x="73" y="81"/>
                  </a:lnTo>
                  <a:lnTo>
                    <a:pt x="79" y="69"/>
                  </a:lnTo>
                  <a:lnTo>
                    <a:pt x="87" y="59"/>
                  </a:lnTo>
                  <a:lnTo>
                    <a:pt x="97" y="53"/>
                  </a:lnTo>
                  <a:lnTo>
                    <a:pt x="103" y="49"/>
                  </a:lnTo>
                  <a:lnTo>
                    <a:pt x="111" y="46"/>
                  </a:lnTo>
                  <a:lnTo>
                    <a:pt x="121" y="43"/>
                  </a:lnTo>
                  <a:lnTo>
                    <a:pt x="133" y="41"/>
                  </a:lnTo>
                  <a:lnTo>
                    <a:pt x="152" y="44"/>
                  </a:lnTo>
                  <a:lnTo>
                    <a:pt x="167" y="55"/>
                  </a:lnTo>
                  <a:lnTo>
                    <a:pt x="174" y="64"/>
                  </a:lnTo>
                  <a:lnTo>
                    <a:pt x="180" y="75"/>
                  </a:lnTo>
                  <a:lnTo>
                    <a:pt x="184" y="90"/>
                  </a:lnTo>
                  <a:lnTo>
                    <a:pt x="226" y="247"/>
                  </a:lnTo>
                  <a:lnTo>
                    <a:pt x="268" y="235"/>
                  </a:lnTo>
                  <a:lnTo>
                    <a:pt x="225" y="76"/>
                  </a:lnTo>
                  <a:lnTo>
                    <a:pt x="225" y="75"/>
                  </a:lnTo>
                  <a:lnTo>
                    <a:pt x="218" y="53"/>
                  </a:lnTo>
                  <a:lnTo>
                    <a:pt x="209" y="35"/>
                  </a:lnTo>
                  <a:lnTo>
                    <a:pt x="200" y="21"/>
                  </a:lnTo>
                  <a:lnTo>
                    <a:pt x="194" y="15"/>
                  </a:lnTo>
                  <a:lnTo>
                    <a:pt x="179" y="5"/>
                  </a:lnTo>
                  <a:lnTo>
                    <a:pt x="161" y="0"/>
                  </a:lnTo>
                  <a:lnTo>
                    <a:pt x="141" y="0"/>
                  </a:lnTo>
                  <a:lnTo>
                    <a:pt x="119" y="4"/>
                  </a:lnTo>
                  <a:lnTo>
                    <a:pt x="112" y="5"/>
                  </a:lnTo>
                  <a:lnTo>
                    <a:pt x="93" y="14"/>
                  </a:lnTo>
                  <a:lnTo>
                    <a:pt x="77" y="25"/>
                  </a:lnTo>
                  <a:lnTo>
                    <a:pt x="71" y="31"/>
                  </a:lnTo>
                  <a:lnTo>
                    <a:pt x="59" y="47"/>
                  </a:lnTo>
                  <a:lnTo>
                    <a:pt x="49" y="66"/>
                  </a:lnTo>
                  <a:lnTo>
                    <a:pt x="39" y="31"/>
                  </a:lnTo>
                  <a:lnTo>
                    <a:pt x="0" y="41"/>
                  </a:lnTo>
                  <a:lnTo>
                    <a:pt x="66" y="289"/>
                  </a:lnTo>
                  <a:lnTo>
                    <a:pt x="108" y="278"/>
                  </a:lnTo>
                  <a:lnTo>
                    <a:pt x="73" y="148"/>
                  </a:lnTo>
                  <a:lnTo>
                    <a:pt x="68" y="132"/>
                  </a:lnTo>
                  <a:lnTo>
                    <a:pt x="66" y="119"/>
                  </a:lnTo>
                  <a:lnTo>
                    <a:pt x="66" y="110"/>
                  </a:lnTo>
                  <a:lnTo>
                    <a:pt x="66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76"/>
            <p:cNvSpPr>
              <a:spLocks/>
            </p:cNvSpPr>
            <p:nvPr/>
          </p:nvSpPr>
          <p:spPr bwMode="auto">
            <a:xfrm>
              <a:off x="3590042" y="2086446"/>
              <a:ext cx="3510880" cy="201047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oup 77"/>
            <p:cNvGrpSpPr>
              <a:grpSpLocks/>
            </p:cNvGrpSpPr>
            <p:nvPr/>
          </p:nvGrpSpPr>
          <p:grpSpPr bwMode="auto">
            <a:xfrm>
              <a:off x="5773417" y="2870428"/>
              <a:ext cx="119393" cy="108389"/>
              <a:chOff x="7294" y="7311"/>
              <a:chExt cx="362" cy="339"/>
            </a:xfrm>
          </p:grpSpPr>
          <p:sp>
            <p:nvSpPr>
              <p:cNvPr id="54" name="Freeform 78"/>
              <p:cNvSpPr>
                <a:spLocks/>
              </p:cNvSpPr>
              <p:nvPr/>
            </p:nvSpPr>
            <p:spPr bwMode="auto">
              <a:xfrm>
                <a:off x="7294" y="7311"/>
                <a:ext cx="362" cy="339"/>
              </a:xfrm>
              <a:custGeom>
                <a:avLst/>
                <a:gdLst>
                  <a:gd name="T0" fmla="*/ 361 w 362"/>
                  <a:gd name="T1" fmla="*/ 0 h 339"/>
                  <a:gd name="T2" fmla="*/ 350 w 362"/>
                  <a:gd name="T3" fmla="*/ 16 h 339"/>
                  <a:gd name="T4" fmla="*/ 337 w 362"/>
                  <a:gd name="T5" fmla="*/ 29 h 339"/>
                  <a:gd name="T6" fmla="*/ 331 w 362"/>
                  <a:gd name="T7" fmla="*/ 33 h 339"/>
                  <a:gd name="T8" fmla="*/ 314 w 362"/>
                  <a:gd name="T9" fmla="*/ 41 h 339"/>
                  <a:gd name="T10" fmla="*/ 294 w 362"/>
                  <a:gd name="T11" fmla="*/ 46 h 339"/>
                  <a:gd name="T12" fmla="*/ 272 w 362"/>
                  <a:gd name="T13" fmla="*/ 48 h 339"/>
                  <a:gd name="T14" fmla="*/ 169 w 362"/>
                  <a:gd name="T15" fmla="*/ 48 h 339"/>
                  <a:gd name="T16" fmla="*/ 150 w 362"/>
                  <a:gd name="T17" fmla="*/ 139 h 339"/>
                  <a:gd name="T18" fmla="*/ 272 w 362"/>
                  <a:gd name="T19" fmla="*/ 139 h 339"/>
                  <a:gd name="T20" fmla="*/ 295 w 362"/>
                  <a:gd name="T21" fmla="*/ 138 h 339"/>
                  <a:gd name="T22" fmla="*/ 316 w 362"/>
                  <a:gd name="T23" fmla="*/ 135 h 339"/>
                  <a:gd name="T24" fmla="*/ 336 w 362"/>
                  <a:gd name="T25" fmla="*/ 131 h 339"/>
                  <a:gd name="T26" fmla="*/ 355 w 362"/>
                  <a:gd name="T27" fmla="*/ 125 h 339"/>
                  <a:gd name="T28" fmla="*/ 361 w 362"/>
                  <a:gd name="T2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39">
                    <a:moveTo>
                      <a:pt x="361" y="0"/>
                    </a:moveTo>
                    <a:lnTo>
                      <a:pt x="350" y="16"/>
                    </a:lnTo>
                    <a:lnTo>
                      <a:pt x="337" y="29"/>
                    </a:lnTo>
                    <a:lnTo>
                      <a:pt x="331" y="33"/>
                    </a:lnTo>
                    <a:lnTo>
                      <a:pt x="314" y="41"/>
                    </a:lnTo>
                    <a:lnTo>
                      <a:pt x="294" y="46"/>
                    </a:lnTo>
                    <a:lnTo>
                      <a:pt x="272" y="48"/>
                    </a:lnTo>
                    <a:lnTo>
                      <a:pt x="169" y="48"/>
                    </a:lnTo>
                    <a:lnTo>
                      <a:pt x="150" y="139"/>
                    </a:lnTo>
                    <a:lnTo>
                      <a:pt x="272" y="139"/>
                    </a:lnTo>
                    <a:lnTo>
                      <a:pt x="295" y="138"/>
                    </a:lnTo>
                    <a:lnTo>
                      <a:pt x="316" y="135"/>
                    </a:lnTo>
                    <a:lnTo>
                      <a:pt x="336" y="131"/>
                    </a:lnTo>
                    <a:lnTo>
                      <a:pt x="355" y="125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9"/>
              <p:cNvSpPr>
                <a:spLocks/>
              </p:cNvSpPr>
              <p:nvPr/>
            </p:nvSpPr>
            <p:spPr bwMode="auto">
              <a:xfrm>
                <a:off x="7294" y="7311"/>
                <a:ext cx="362" cy="339"/>
              </a:xfrm>
              <a:custGeom>
                <a:avLst/>
                <a:gdLst>
                  <a:gd name="T0" fmla="*/ 202 w 362"/>
                  <a:gd name="T1" fmla="*/ -107 h 339"/>
                  <a:gd name="T2" fmla="*/ 305 w 362"/>
                  <a:gd name="T3" fmla="*/ -107 h 339"/>
                  <a:gd name="T4" fmla="*/ 329 w 362"/>
                  <a:gd name="T5" fmla="*/ -105 h 339"/>
                  <a:gd name="T6" fmla="*/ 348 w 362"/>
                  <a:gd name="T7" fmla="*/ -99 h 339"/>
                  <a:gd name="T8" fmla="*/ 362 w 362"/>
                  <a:gd name="T9" fmla="*/ -89 h 339"/>
                  <a:gd name="T10" fmla="*/ 364 w 362"/>
                  <a:gd name="T11" fmla="*/ -88 h 339"/>
                  <a:gd name="T12" fmla="*/ 372 w 362"/>
                  <a:gd name="T13" fmla="*/ -74 h 339"/>
                  <a:gd name="T14" fmla="*/ 374 w 362"/>
                  <a:gd name="T15" fmla="*/ -54 h 339"/>
                  <a:gd name="T16" fmla="*/ 371 w 362"/>
                  <a:gd name="T17" fmla="*/ -31 h 339"/>
                  <a:gd name="T18" fmla="*/ 369 w 362"/>
                  <a:gd name="T19" fmla="*/ -20 h 339"/>
                  <a:gd name="T20" fmla="*/ 361 w 362"/>
                  <a:gd name="T21" fmla="*/ 0 h 339"/>
                  <a:gd name="T22" fmla="*/ 355 w 362"/>
                  <a:gd name="T23" fmla="*/ 125 h 339"/>
                  <a:gd name="T24" fmla="*/ 373 w 362"/>
                  <a:gd name="T25" fmla="*/ 118 h 339"/>
                  <a:gd name="T26" fmla="*/ 390 w 362"/>
                  <a:gd name="T27" fmla="*/ 110 h 339"/>
                  <a:gd name="T28" fmla="*/ 405 w 362"/>
                  <a:gd name="T29" fmla="*/ 100 h 339"/>
                  <a:gd name="T30" fmla="*/ 414 w 362"/>
                  <a:gd name="T31" fmla="*/ 93 h 339"/>
                  <a:gd name="T32" fmla="*/ 428 w 362"/>
                  <a:gd name="T33" fmla="*/ 81 h 339"/>
                  <a:gd name="T34" fmla="*/ 440 w 362"/>
                  <a:gd name="T35" fmla="*/ 67 h 339"/>
                  <a:gd name="T36" fmla="*/ 450 w 362"/>
                  <a:gd name="T37" fmla="*/ 51 h 339"/>
                  <a:gd name="T38" fmla="*/ 460 w 362"/>
                  <a:gd name="T39" fmla="*/ 33 h 339"/>
                  <a:gd name="T40" fmla="*/ 468 w 362"/>
                  <a:gd name="T41" fmla="*/ 13 h 339"/>
                  <a:gd name="T42" fmla="*/ 475 w 362"/>
                  <a:gd name="T43" fmla="*/ -8 h 339"/>
                  <a:gd name="T44" fmla="*/ 481 w 362"/>
                  <a:gd name="T45" fmla="*/ -31 h 339"/>
                  <a:gd name="T46" fmla="*/ 484 w 362"/>
                  <a:gd name="T47" fmla="*/ -49 h 339"/>
                  <a:gd name="T48" fmla="*/ 487 w 362"/>
                  <a:gd name="T49" fmla="*/ -72 h 339"/>
                  <a:gd name="T50" fmla="*/ 486 w 362"/>
                  <a:gd name="T51" fmla="*/ -93 h 339"/>
                  <a:gd name="T52" fmla="*/ 484 w 362"/>
                  <a:gd name="T53" fmla="*/ -112 h 339"/>
                  <a:gd name="T54" fmla="*/ 478 w 362"/>
                  <a:gd name="T55" fmla="*/ -130 h 339"/>
                  <a:gd name="T56" fmla="*/ 471 w 362"/>
                  <a:gd name="T57" fmla="*/ -145 h 339"/>
                  <a:gd name="T58" fmla="*/ 460 w 362"/>
                  <a:gd name="T59" fmla="*/ -158 h 339"/>
                  <a:gd name="T60" fmla="*/ 457 w 362"/>
                  <a:gd name="T61" fmla="*/ -161 h 339"/>
                  <a:gd name="T62" fmla="*/ 443 w 362"/>
                  <a:gd name="T63" fmla="*/ -173 h 339"/>
                  <a:gd name="T64" fmla="*/ 427 w 362"/>
                  <a:gd name="T65" fmla="*/ -182 h 339"/>
                  <a:gd name="T66" fmla="*/ 409 w 362"/>
                  <a:gd name="T67" fmla="*/ -189 h 339"/>
                  <a:gd name="T68" fmla="*/ 389 w 362"/>
                  <a:gd name="T69" fmla="*/ -195 h 339"/>
                  <a:gd name="T70" fmla="*/ 367 w 362"/>
                  <a:gd name="T71" fmla="*/ -198 h 339"/>
                  <a:gd name="T72" fmla="*/ 342 w 362"/>
                  <a:gd name="T73" fmla="*/ -199 h 339"/>
                  <a:gd name="T74" fmla="*/ 112 w 362"/>
                  <a:gd name="T75" fmla="*/ -199 h 339"/>
                  <a:gd name="T76" fmla="*/ 0 w 362"/>
                  <a:gd name="T77" fmla="*/ 329 h 339"/>
                  <a:gd name="T78" fmla="*/ 109 w 362"/>
                  <a:gd name="T79" fmla="*/ 329 h 339"/>
                  <a:gd name="T80" fmla="*/ 150 w 362"/>
                  <a:gd name="T81" fmla="*/ 139 h 339"/>
                  <a:gd name="T82" fmla="*/ 169 w 362"/>
                  <a:gd name="T83" fmla="*/ 48 h 339"/>
                  <a:gd name="T84" fmla="*/ 202 w 362"/>
                  <a:gd name="T85" fmla="*/ -10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2" h="339">
                    <a:moveTo>
                      <a:pt x="202" y="-107"/>
                    </a:moveTo>
                    <a:lnTo>
                      <a:pt x="305" y="-107"/>
                    </a:lnTo>
                    <a:lnTo>
                      <a:pt x="329" y="-105"/>
                    </a:lnTo>
                    <a:lnTo>
                      <a:pt x="348" y="-99"/>
                    </a:lnTo>
                    <a:lnTo>
                      <a:pt x="362" y="-89"/>
                    </a:lnTo>
                    <a:lnTo>
                      <a:pt x="364" y="-88"/>
                    </a:lnTo>
                    <a:lnTo>
                      <a:pt x="372" y="-74"/>
                    </a:lnTo>
                    <a:lnTo>
                      <a:pt x="374" y="-54"/>
                    </a:lnTo>
                    <a:lnTo>
                      <a:pt x="371" y="-31"/>
                    </a:lnTo>
                    <a:lnTo>
                      <a:pt x="369" y="-20"/>
                    </a:lnTo>
                    <a:lnTo>
                      <a:pt x="361" y="0"/>
                    </a:lnTo>
                    <a:lnTo>
                      <a:pt x="355" y="125"/>
                    </a:lnTo>
                    <a:lnTo>
                      <a:pt x="373" y="118"/>
                    </a:lnTo>
                    <a:lnTo>
                      <a:pt x="390" y="110"/>
                    </a:lnTo>
                    <a:lnTo>
                      <a:pt x="405" y="100"/>
                    </a:lnTo>
                    <a:lnTo>
                      <a:pt x="414" y="93"/>
                    </a:lnTo>
                    <a:lnTo>
                      <a:pt x="428" y="81"/>
                    </a:lnTo>
                    <a:lnTo>
                      <a:pt x="440" y="67"/>
                    </a:lnTo>
                    <a:lnTo>
                      <a:pt x="450" y="51"/>
                    </a:lnTo>
                    <a:lnTo>
                      <a:pt x="460" y="33"/>
                    </a:lnTo>
                    <a:lnTo>
                      <a:pt x="468" y="13"/>
                    </a:lnTo>
                    <a:lnTo>
                      <a:pt x="475" y="-8"/>
                    </a:lnTo>
                    <a:lnTo>
                      <a:pt x="481" y="-31"/>
                    </a:lnTo>
                    <a:lnTo>
                      <a:pt x="484" y="-49"/>
                    </a:lnTo>
                    <a:lnTo>
                      <a:pt x="487" y="-72"/>
                    </a:lnTo>
                    <a:lnTo>
                      <a:pt x="486" y="-93"/>
                    </a:lnTo>
                    <a:lnTo>
                      <a:pt x="484" y="-112"/>
                    </a:lnTo>
                    <a:lnTo>
                      <a:pt x="478" y="-130"/>
                    </a:lnTo>
                    <a:lnTo>
                      <a:pt x="471" y="-145"/>
                    </a:lnTo>
                    <a:lnTo>
                      <a:pt x="460" y="-158"/>
                    </a:lnTo>
                    <a:lnTo>
                      <a:pt x="457" y="-161"/>
                    </a:lnTo>
                    <a:lnTo>
                      <a:pt x="443" y="-173"/>
                    </a:lnTo>
                    <a:lnTo>
                      <a:pt x="427" y="-182"/>
                    </a:lnTo>
                    <a:lnTo>
                      <a:pt x="409" y="-189"/>
                    </a:lnTo>
                    <a:lnTo>
                      <a:pt x="389" y="-195"/>
                    </a:lnTo>
                    <a:lnTo>
                      <a:pt x="367" y="-198"/>
                    </a:lnTo>
                    <a:lnTo>
                      <a:pt x="342" y="-199"/>
                    </a:lnTo>
                    <a:lnTo>
                      <a:pt x="112" y="-199"/>
                    </a:lnTo>
                    <a:lnTo>
                      <a:pt x="0" y="329"/>
                    </a:lnTo>
                    <a:lnTo>
                      <a:pt x="109" y="329"/>
                    </a:lnTo>
                    <a:lnTo>
                      <a:pt x="150" y="139"/>
                    </a:lnTo>
                    <a:lnTo>
                      <a:pt x="169" y="48"/>
                    </a:lnTo>
                    <a:lnTo>
                      <a:pt x="202" y="-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5933707" y="2806482"/>
              <a:ext cx="178760" cy="169458"/>
            </a:xfrm>
            <a:custGeom>
              <a:avLst/>
              <a:gdLst>
                <a:gd name="T0" fmla="*/ 0 w 542"/>
                <a:gd name="T1" fmla="*/ 529 h 530"/>
                <a:gd name="T2" fmla="*/ 103 w 542"/>
                <a:gd name="T3" fmla="*/ 529 h 530"/>
                <a:gd name="T4" fmla="*/ 182 w 542"/>
                <a:gd name="T5" fmla="*/ 153 h 530"/>
                <a:gd name="T6" fmla="*/ 319 w 542"/>
                <a:gd name="T7" fmla="*/ 529 h 530"/>
                <a:gd name="T8" fmla="*/ 429 w 542"/>
                <a:gd name="T9" fmla="*/ 529 h 530"/>
                <a:gd name="T10" fmla="*/ 542 w 542"/>
                <a:gd name="T11" fmla="*/ 0 h 530"/>
                <a:gd name="T12" fmla="*/ 439 w 542"/>
                <a:gd name="T13" fmla="*/ 0 h 530"/>
                <a:gd name="T14" fmla="*/ 360 w 542"/>
                <a:gd name="T15" fmla="*/ 369 h 530"/>
                <a:gd name="T16" fmla="*/ 228 w 542"/>
                <a:gd name="T17" fmla="*/ 0 h 530"/>
                <a:gd name="T18" fmla="*/ 112 w 542"/>
                <a:gd name="T19" fmla="*/ 0 h 530"/>
                <a:gd name="T20" fmla="*/ 0 w 542"/>
                <a:gd name="T21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530">
                  <a:moveTo>
                    <a:pt x="0" y="529"/>
                  </a:moveTo>
                  <a:lnTo>
                    <a:pt x="103" y="529"/>
                  </a:lnTo>
                  <a:lnTo>
                    <a:pt x="182" y="153"/>
                  </a:lnTo>
                  <a:lnTo>
                    <a:pt x="319" y="529"/>
                  </a:lnTo>
                  <a:lnTo>
                    <a:pt x="429" y="529"/>
                  </a:lnTo>
                  <a:lnTo>
                    <a:pt x="542" y="0"/>
                  </a:lnTo>
                  <a:lnTo>
                    <a:pt x="439" y="0"/>
                  </a:lnTo>
                  <a:lnTo>
                    <a:pt x="360" y="369"/>
                  </a:lnTo>
                  <a:lnTo>
                    <a:pt x="228" y="0"/>
                  </a:lnTo>
                  <a:lnTo>
                    <a:pt x="112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7" name="Group 81"/>
            <p:cNvGrpSpPr>
              <a:grpSpLocks/>
            </p:cNvGrpSpPr>
            <p:nvPr/>
          </p:nvGrpSpPr>
          <p:grpSpPr bwMode="auto">
            <a:xfrm>
              <a:off x="6097295" y="2911993"/>
              <a:ext cx="122032" cy="134287"/>
              <a:chOff x="8276" y="7441"/>
              <a:chExt cx="370" cy="420"/>
            </a:xfrm>
          </p:grpSpPr>
          <p:sp>
            <p:nvSpPr>
              <p:cNvPr id="52" name="Freeform 82"/>
              <p:cNvSpPr>
                <a:spLocks/>
              </p:cNvSpPr>
              <p:nvPr/>
            </p:nvSpPr>
            <p:spPr bwMode="auto">
              <a:xfrm>
                <a:off x="8276" y="7441"/>
                <a:ext cx="370" cy="420"/>
              </a:xfrm>
              <a:custGeom>
                <a:avLst/>
                <a:gdLst>
                  <a:gd name="T0" fmla="*/ 224 w 370"/>
                  <a:gd name="T1" fmla="*/ 0 h 420"/>
                  <a:gd name="T2" fmla="*/ 175 w 370"/>
                  <a:gd name="T3" fmla="*/ 91 h 420"/>
                  <a:gd name="T4" fmla="*/ 370 w 370"/>
                  <a:gd name="T5" fmla="*/ 91 h 420"/>
                  <a:gd name="T6" fmla="*/ 358 w 370"/>
                  <a:gd name="T7" fmla="*/ 0 h 420"/>
                  <a:gd name="T8" fmla="*/ 224 w 370"/>
                  <a:gd name="T9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420">
                    <a:moveTo>
                      <a:pt x="224" y="0"/>
                    </a:moveTo>
                    <a:lnTo>
                      <a:pt x="175" y="91"/>
                    </a:lnTo>
                    <a:lnTo>
                      <a:pt x="370" y="91"/>
                    </a:lnTo>
                    <a:lnTo>
                      <a:pt x="358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3"/>
              <p:cNvSpPr>
                <a:spLocks/>
              </p:cNvSpPr>
              <p:nvPr/>
            </p:nvSpPr>
            <p:spPr bwMode="auto">
              <a:xfrm>
                <a:off x="8276" y="7441"/>
                <a:ext cx="370" cy="420"/>
              </a:xfrm>
              <a:custGeom>
                <a:avLst/>
                <a:gdLst>
                  <a:gd name="T0" fmla="*/ 426 w 370"/>
                  <a:gd name="T1" fmla="*/ -329 h 420"/>
                  <a:gd name="T2" fmla="*/ 301 w 370"/>
                  <a:gd name="T3" fmla="*/ -329 h 420"/>
                  <a:gd name="T4" fmla="*/ 0 w 370"/>
                  <a:gd name="T5" fmla="*/ 199 h 420"/>
                  <a:gd name="T6" fmla="*/ 115 w 370"/>
                  <a:gd name="T7" fmla="*/ 199 h 420"/>
                  <a:gd name="T8" fmla="*/ 175 w 370"/>
                  <a:gd name="T9" fmla="*/ 91 h 420"/>
                  <a:gd name="T10" fmla="*/ 224 w 370"/>
                  <a:gd name="T11" fmla="*/ 0 h 420"/>
                  <a:gd name="T12" fmla="*/ 336 w 370"/>
                  <a:gd name="T13" fmla="*/ -208 h 420"/>
                  <a:gd name="T14" fmla="*/ 358 w 370"/>
                  <a:gd name="T15" fmla="*/ 0 h 420"/>
                  <a:gd name="T16" fmla="*/ 370 w 370"/>
                  <a:gd name="T17" fmla="*/ 91 h 420"/>
                  <a:gd name="T18" fmla="*/ 381 w 370"/>
                  <a:gd name="T19" fmla="*/ 199 h 420"/>
                  <a:gd name="T20" fmla="*/ 501 w 370"/>
                  <a:gd name="T21" fmla="*/ 199 h 420"/>
                  <a:gd name="T22" fmla="*/ 426 w 370"/>
                  <a:gd name="T23" fmla="*/ -329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0" h="420">
                    <a:moveTo>
                      <a:pt x="426" y="-329"/>
                    </a:moveTo>
                    <a:lnTo>
                      <a:pt x="301" y="-329"/>
                    </a:lnTo>
                    <a:lnTo>
                      <a:pt x="0" y="199"/>
                    </a:lnTo>
                    <a:lnTo>
                      <a:pt x="115" y="199"/>
                    </a:lnTo>
                    <a:lnTo>
                      <a:pt x="175" y="91"/>
                    </a:lnTo>
                    <a:lnTo>
                      <a:pt x="224" y="0"/>
                    </a:lnTo>
                    <a:lnTo>
                      <a:pt x="336" y="-208"/>
                    </a:lnTo>
                    <a:lnTo>
                      <a:pt x="358" y="0"/>
                    </a:lnTo>
                    <a:lnTo>
                      <a:pt x="370" y="91"/>
                    </a:lnTo>
                    <a:lnTo>
                      <a:pt x="381" y="199"/>
                    </a:lnTo>
                    <a:lnTo>
                      <a:pt x="501" y="199"/>
                    </a:lnTo>
                    <a:lnTo>
                      <a:pt x="426" y="-3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6292216" y="2803285"/>
              <a:ext cx="165237" cy="177131"/>
            </a:xfrm>
            <a:custGeom>
              <a:avLst/>
              <a:gdLst>
                <a:gd name="T0" fmla="*/ 138 w 501"/>
                <a:gd name="T1" fmla="*/ 224 h 554"/>
                <a:gd name="T2" fmla="*/ 154 w 501"/>
                <a:gd name="T3" fmla="*/ 187 h 554"/>
                <a:gd name="T4" fmla="*/ 174 w 501"/>
                <a:gd name="T5" fmla="*/ 156 h 554"/>
                <a:gd name="T6" fmla="*/ 199 w 501"/>
                <a:gd name="T7" fmla="*/ 130 h 554"/>
                <a:gd name="T8" fmla="*/ 233 w 501"/>
                <a:gd name="T9" fmla="*/ 107 h 554"/>
                <a:gd name="T10" fmla="*/ 271 w 501"/>
                <a:gd name="T11" fmla="*/ 95 h 554"/>
                <a:gd name="T12" fmla="*/ 303 w 501"/>
                <a:gd name="T13" fmla="*/ 94 h 554"/>
                <a:gd name="T14" fmla="*/ 345 w 501"/>
                <a:gd name="T15" fmla="*/ 104 h 554"/>
                <a:gd name="T16" fmla="*/ 373 w 501"/>
                <a:gd name="T17" fmla="*/ 128 h 554"/>
                <a:gd name="T18" fmla="*/ 386 w 501"/>
                <a:gd name="T19" fmla="*/ 162 h 554"/>
                <a:gd name="T20" fmla="*/ 499 w 501"/>
                <a:gd name="T21" fmla="*/ 186 h 554"/>
                <a:gd name="T22" fmla="*/ 501 w 501"/>
                <a:gd name="T23" fmla="*/ 164 h 554"/>
                <a:gd name="T24" fmla="*/ 497 w 501"/>
                <a:gd name="T25" fmla="*/ 126 h 554"/>
                <a:gd name="T26" fmla="*/ 484 w 501"/>
                <a:gd name="T27" fmla="*/ 87 h 554"/>
                <a:gd name="T28" fmla="*/ 464 w 501"/>
                <a:gd name="T29" fmla="*/ 57 h 554"/>
                <a:gd name="T30" fmla="*/ 436 w 501"/>
                <a:gd name="T31" fmla="*/ 32 h 554"/>
                <a:gd name="T32" fmla="*/ 401 w 501"/>
                <a:gd name="T33" fmla="*/ 14 h 554"/>
                <a:gd name="T34" fmla="*/ 358 w 501"/>
                <a:gd name="T35" fmla="*/ 3 h 554"/>
                <a:gd name="T36" fmla="*/ 307 w 501"/>
                <a:gd name="T37" fmla="*/ 0 h 554"/>
                <a:gd name="T38" fmla="*/ 276 w 501"/>
                <a:gd name="T39" fmla="*/ 1 h 554"/>
                <a:gd name="T40" fmla="*/ 236 w 501"/>
                <a:gd name="T41" fmla="*/ 8 h 554"/>
                <a:gd name="T42" fmla="*/ 199 w 501"/>
                <a:gd name="T43" fmla="*/ 21 h 554"/>
                <a:gd name="T44" fmla="*/ 163 w 501"/>
                <a:gd name="T45" fmla="*/ 40 h 554"/>
                <a:gd name="T46" fmla="*/ 129 w 501"/>
                <a:gd name="T47" fmla="*/ 65 h 554"/>
                <a:gd name="T48" fmla="*/ 111 w 501"/>
                <a:gd name="T49" fmla="*/ 81 h 554"/>
                <a:gd name="T50" fmla="*/ 85 w 501"/>
                <a:gd name="T51" fmla="*/ 109 h 554"/>
                <a:gd name="T52" fmla="*/ 63 w 501"/>
                <a:gd name="T53" fmla="*/ 141 h 554"/>
                <a:gd name="T54" fmla="*/ 43 w 501"/>
                <a:gd name="T55" fmla="*/ 176 h 554"/>
                <a:gd name="T56" fmla="*/ 27 w 501"/>
                <a:gd name="T57" fmla="*/ 214 h 554"/>
                <a:gd name="T58" fmla="*/ 14 w 501"/>
                <a:gd name="T59" fmla="*/ 256 h 554"/>
                <a:gd name="T60" fmla="*/ 7 w 501"/>
                <a:gd name="T61" fmla="*/ 291 h 554"/>
                <a:gd name="T62" fmla="*/ 1 w 501"/>
                <a:gd name="T63" fmla="*/ 336 h 554"/>
                <a:gd name="T64" fmla="*/ 0 w 501"/>
                <a:gd name="T65" fmla="*/ 378 h 554"/>
                <a:gd name="T66" fmla="*/ 5 w 501"/>
                <a:gd name="T67" fmla="*/ 416 h 554"/>
                <a:gd name="T68" fmla="*/ 15 w 501"/>
                <a:gd name="T69" fmla="*/ 450 h 554"/>
                <a:gd name="T70" fmla="*/ 31 w 501"/>
                <a:gd name="T71" fmla="*/ 480 h 554"/>
                <a:gd name="T72" fmla="*/ 57 w 501"/>
                <a:gd name="T73" fmla="*/ 509 h 554"/>
                <a:gd name="T74" fmla="*/ 88 w 501"/>
                <a:gd name="T75" fmla="*/ 531 h 554"/>
                <a:gd name="T76" fmla="*/ 126 w 501"/>
                <a:gd name="T77" fmla="*/ 545 h 554"/>
                <a:gd name="T78" fmla="*/ 171 w 501"/>
                <a:gd name="T79" fmla="*/ 552 h 554"/>
                <a:gd name="T80" fmla="*/ 208 w 501"/>
                <a:gd name="T81" fmla="*/ 553 h 554"/>
                <a:gd name="T82" fmla="*/ 249 w 501"/>
                <a:gd name="T83" fmla="*/ 549 h 554"/>
                <a:gd name="T84" fmla="*/ 288 w 501"/>
                <a:gd name="T85" fmla="*/ 538 h 554"/>
                <a:gd name="T86" fmla="*/ 324 w 501"/>
                <a:gd name="T87" fmla="*/ 522 h 554"/>
                <a:gd name="T88" fmla="*/ 358 w 501"/>
                <a:gd name="T89" fmla="*/ 499 h 554"/>
                <a:gd name="T90" fmla="*/ 385 w 501"/>
                <a:gd name="T91" fmla="*/ 476 h 554"/>
                <a:gd name="T92" fmla="*/ 412 w 501"/>
                <a:gd name="T93" fmla="*/ 447 h 554"/>
                <a:gd name="T94" fmla="*/ 435 w 501"/>
                <a:gd name="T95" fmla="*/ 414 h 554"/>
                <a:gd name="T96" fmla="*/ 453 w 501"/>
                <a:gd name="T97" fmla="*/ 378 h 554"/>
                <a:gd name="T98" fmla="*/ 352 w 501"/>
                <a:gd name="T99" fmla="*/ 358 h 554"/>
                <a:gd name="T100" fmla="*/ 334 w 501"/>
                <a:gd name="T101" fmla="*/ 392 h 554"/>
                <a:gd name="T102" fmla="*/ 311 w 501"/>
                <a:gd name="T103" fmla="*/ 420 h 554"/>
                <a:gd name="T104" fmla="*/ 292 w 501"/>
                <a:gd name="T105" fmla="*/ 435 h 554"/>
                <a:gd name="T106" fmla="*/ 256 w 501"/>
                <a:gd name="T107" fmla="*/ 452 h 554"/>
                <a:gd name="T108" fmla="*/ 214 w 501"/>
                <a:gd name="T109" fmla="*/ 458 h 554"/>
                <a:gd name="T110" fmla="*/ 176 w 501"/>
                <a:gd name="T111" fmla="*/ 452 h 554"/>
                <a:gd name="T112" fmla="*/ 143 w 501"/>
                <a:gd name="T113" fmla="*/ 430 h 554"/>
                <a:gd name="T114" fmla="*/ 124 w 501"/>
                <a:gd name="T115" fmla="*/ 402 h 554"/>
                <a:gd name="T116" fmla="*/ 115 w 501"/>
                <a:gd name="T117" fmla="*/ 369 h 554"/>
                <a:gd name="T118" fmla="*/ 115 w 501"/>
                <a:gd name="T119" fmla="*/ 328 h 554"/>
                <a:gd name="T120" fmla="*/ 122 w 501"/>
                <a:gd name="T121" fmla="*/ 280 h 554"/>
                <a:gd name="T122" fmla="*/ 131 w 501"/>
                <a:gd name="T123" fmla="*/ 2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554">
                  <a:moveTo>
                    <a:pt x="131" y="245"/>
                  </a:moveTo>
                  <a:lnTo>
                    <a:pt x="138" y="224"/>
                  </a:lnTo>
                  <a:lnTo>
                    <a:pt x="145" y="205"/>
                  </a:lnTo>
                  <a:lnTo>
                    <a:pt x="154" y="187"/>
                  </a:lnTo>
                  <a:lnTo>
                    <a:pt x="164" y="171"/>
                  </a:lnTo>
                  <a:lnTo>
                    <a:pt x="174" y="156"/>
                  </a:lnTo>
                  <a:lnTo>
                    <a:pt x="186" y="143"/>
                  </a:lnTo>
                  <a:lnTo>
                    <a:pt x="199" y="130"/>
                  </a:lnTo>
                  <a:lnTo>
                    <a:pt x="215" y="117"/>
                  </a:lnTo>
                  <a:lnTo>
                    <a:pt x="233" y="107"/>
                  </a:lnTo>
                  <a:lnTo>
                    <a:pt x="252" y="100"/>
                  </a:lnTo>
                  <a:lnTo>
                    <a:pt x="271" y="95"/>
                  </a:lnTo>
                  <a:lnTo>
                    <a:pt x="291" y="94"/>
                  </a:lnTo>
                  <a:lnTo>
                    <a:pt x="303" y="94"/>
                  </a:lnTo>
                  <a:lnTo>
                    <a:pt x="326" y="98"/>
                  </a:lnTo>
                  <a:lnTo>
                    <a:pt x="345" y="104"/>
                  </a:lnTo>
                  <a:lnTo>
                    <a:pt x="361" y="115"/>
                  </a:lnTo>
                  <a:lnTo>
                    <a:pt x="373" y="128"/>
                  </a:lnTo>
                  <a:lnTo>
                    <a:pt x="381" y="143"/>
                  </a:lnTo>
                  <a:lnTo>
                    <a:pt x="386" y="162"/>
                  </a:lnTo>
                  <a:lnTo>
                    <a:pt x="389" y="186"/>
                  </a:lnTo>
                  <a:lnTo>
                    <a:pt x="499" y="186"/>
                  </a:lnTo>
                  <a:lnTo>
                    <a:pt x="499" y="184"/>
                  </a:lnTo>
                  <a:lnTo>
                    <a:pt x="501" y="164"/>
                  </a:lnTo>
                  <a:lnTo>
                    <a:pt x="501" y="145"/>
                  </a:lnTo>
                  <a:lnTo>
                    <a:pt x="497" y="126"/>
                  </a:lnTo>
                  <a:lnTo>
                    <a:pt x="492" y="106"/>
                  </a:lnTo>
                  <a:lnTo>
                    <a:pt x="484" y="87"/>
                  </a:lnTo>
                  <a:lnTo>
                    <a:pt x="476" y="73"/>
                  </a:lnTo>
                  <a:lnTo>
                    <a:pt x="464" y="57"/>
                  </a:lnTo>
                  <a:lnTo>
                    <a:pt x="451" y="44"/>
                  </a:lnTo>
                  <a:lnTo>
                    <a:pt x="436" y="32"/>
                  </a:lnTo>
                  <a:lnTo>
                    <a:pt x="419" y="22"/>
                  </a:lnTo>
                  <a:lnTo>
                    <a:pt x="401" y="14"/>
                  </a:lnTo>
                  <a:lnTo>
                    <a:pt x="380" y="8"/>
                  </a:lnTo>
                  <a:lnTo>
                    <a:pt x="358" y="3"/>
                  </a:lnTo>
                  <a:lnTo>
                    <a:pt x="333" y="0"/>
                  </a:lnTo>
                  <a:lnTo>
                    <a:pt x="307" y="0"/>
                  </a:lnTo>
                  <a:lnTo>
                    <a:pt x="297" y="0"/>
                  </a:lnTo>
                  <a:lnTo>
                    <a:pt x="276" y="1"/>
                  </a:lnTo>
                  <a:lnTo>
                    <a:pt x="256" y="4"/>
                  </a:lnTo>
                  <a:lnTo>
                    <a:pt x="236" y="8"/>
                  </a:lnTo>
                  <a:lnTo>
                    <a:pt x="217" y="14"/>
                  </a:lnTo>
                  <a:lnTo>
                    <a:pt x="199" y="21"/>
                  </a:lnTo>
                  <a:lnTo>
                    <a:pt x="180" y="30"/>
                  </a:lnTo>
                  <a:lnTo>
                    <a:pt x="163" y="40"/>
                  </a:lnTo>
                  <a:lnTo>
                    <a:pt x="145" y="52"/>
                  </a:lnTo>
                  <a:lnTo>
                    <a:pt x="129" y="65"/>
                  </a:lnTo>
                  <a:lnTo>
                    <a:pt x="125" y="68"/>
                  </a:lnTo>
                  <a:lnTo>
                    <a:pt x="111" y="81"/>
                  </a:lnTo>
                  <a:lnTo>
                    <a:pt x="98" y="94"/>
                  </a:lnTo>
                  <a:lnTo>
                    <a:pt x="85" y="109"/>
                  </a:lnTo>
                  <a:lnTo>
                    <a:pt x="74" y="124"/>
                  </a:lnTo>
                  <a:lnTo>
                    <a:pt x="63" y="141"/>
                  </a:lnTo>
                  <a:lnTo>
                    <a:pt x="53" y="158"/>
                  </a:lnTo>
                  <a:lnTo>
                    <a:pt x="43" y="176"/>
                  </a:lnTo>
                  <a:lnTo>
                    <a:pt x="35" y="195"/>
                  </a:lnTo>
                  <a:lnTo>
                    <a:pt x="27" y="214"/>
                  </a:lnTo>
                  <a:lnTo>
                    <a:pt x="20" y="235"/>
                  </a:lnTo>
                  <a:lnTo>
                    <a:pt x="14" y="256"/>
                  </a:lnTo>
                  <a:lnTo>
                    <a:pt x="9" y="278"/>
                  </a:lnTo>
                  <a:lnTo>
                    <a:pt x="7" y="291"/>
                  </a:lnTo>
                  <a:lnTo>
                    <a:pt x="3" y="314"/>
                  </a:lnTo>
                  <a:lnTo>
                    <a:pt x="1" y="336"/>
                  </a:lnTo>
                  <a:lnTo>
                    <a:pt x="0" y="358"/>
                  </a:lnTo>
                  <a:lnTo>
                    <a:pt x="0" y="378"/>
                  </a:lnTo>
                  <a:lnTo>
                    <a:pt x="2" y="398"/>
                  </a:lnTo>
                  <a:lnTo>
                    <a:pt x="5" y="416"/>
                  </a:lnTo>
                  <a:lnTo>
                    <a:pt x="9" y="434"/>
                  </a:lnTo>
                  <a:lnTo>
                    <a:pt x="15" y="450"/>
                  </a:lnTo>
                  <a:lnTo>
                    <a:pt x="23" y="466"/>
                  </a:lnTo>
                  <a:lnTo>
                    <a:pt x="31" y="480"/>
                  </a:lnTo>
                  <a:lnTo>
                    <a:pt x="43" y="495"/>
                  </a:lnTo>
                  <a:lnTo>
                    <a:pt x="57" y="509"/>
                  </a:lnTo>
                  <a:lnTo>
                    <a:pt x="72" y="521"/>
                  </a:lnTo>
                  <a:lnTo>
                    <a:pt x="88" y="531"/>
                  </a:lnTo>
                  <a:lnTo>
                    <a:pt x="107" y="539"/>
                  </a:lnTo>
                  <a:lnTo>
                    <a:pt x="126" y="545"/>
                  </a:lnTo>
                  <a:lnTo>
                    <a:pt x="148" y="550"/>
                  </a:lnTo>
                  <a:lnTo>
                    <a:pt x="171" y="552"/>
                  </a:lnTo>
                  <a:lnTo>
                    <a:pt x="195" y="553"/>
                  </a:lnTo>
                  <a:lnTo>
                    <a:pt x="208" y="553"/>
                  </a:lnTo>
                  <a:lnTo>
                    <a:pt x="229" y="552"/>
                  </a:lnTo>
                  <a:lnTo>
                    <a:pt x="249" y="549"/>
                  </a:lnTo>
                  <a:lnTo>
                    <a:pt x="269" y="544"/>
                  </a:lnTo>
                  <a:lnTo>
                    <a:pt x="288" y="538"/>
                  </a:lnTo>
                  <a:lnTo>
                    <a:pt x="306" y="530"/>
                  </a:lnTo>
                  <a:lnTo>
                    <a:pt x="324" y="522"/>
                  </a:lnTo>
                  <a:lnTo>
                    <a:pt x="341" y="511"/>
                  </a:lnTo>
                  <a:lnTo>
                    <a:pt x="358" y="499"/>
                  </a:lnTo>
                  <a:lnTo>
                    <a:pt x="370" y="490"/>
                  </a:lnTo>
                  <a:lnTo>
                    <a:pt x="385" y="476"/>
                  </a:lnTo>
                  <a:lnTo>
                    <a:pt x="399" y="462"/>
                  </a:lnTo>
                  <a:lnTo>
                    <a:pt x="412" y="447"/>
                  </a:lnTo>
                  <a:lnTo>
                    <a:pt x="424" y="431"/>
                  </a:lnTo>
                  <a:lnTo>
                    <a:pt x="435" y="414"/>
                  </a:lnTo>
                  <a:lnTo>
                    <a:pt x="444" y="396"/>
                  </a:lnTo>
                  <a:lnTo>
                    <a:pt x="453" y="378"/>
                  </a:lnTo>
                  <a:lnTo>
                    <a:pt x="461" y="358"/>
                  </a:lnTo>
                  <a:lnTo>
                    <a:pt x="352" y="358"/>
                  </a:lnTo>
                  <a:lnTo>
                    <a:pt x="345" y="373"/>
                  </a:lnTo>
                  <a:lnTo>
                    <a:pt x="334" y="392"/>
                  </a:lnTo>
                  <a:lnTo>
                    <a:pt x="322" y="407"/>
                  </a:lnTo>
                  <a:lnTo>
                    <a:pt x="311" y="420"/>
                  </a:lnTo>
                  <a:lnTo>
                    <a:pt x="308" y="423"/>
                  </a:lnTo>
                  <a:lnTo>
                    <a:pt x="292" y="435"/>
                  </a:lnTo>
                  <a:lnTo>
                    <a:pt x="275" y="445"/>
                  </a:lnTo>
                  <a:lnTo>
                    <a:pt x="256" y="452"/>
                  </a:lnTo>
                  <a:lnTo>
                    <a:pt x="236" y="457"/>
                  </a:lnTo>
                  <a:lnTo>
                    <a:pt x="214" y="458"/>
                  </a:lnTo>
                  <a:lnTo>
                    <a:pt x="197" y="457"/>
                  </a:lnTo>
                  <a:lnTo>
                    <a:pt x="176" y="452"/>
                  </a:lnTo>
                  <a:lnTo>
                    <a:pt x="158" y="443"/>
                  </a:lnTo>
                  <a:lnTo>
                    <a:pt x="143" y="430"/>
                  </a:lnTo>
                  <a:lnTo>
                    <a:pt x="130" y="414"/>
                  </a:lnTo>
                  <a:lnTo>
                    <a:pt x="124" y="402"/>
                  </a:lnTo>
                  <a:lnTo>
                    <a:pt x="119" y="386"/>
                  </a:lnTo>
                  <a:lnTo>
                    <a:pt x="115" y="369"/>
                  </a:lnTo>
                  <a:lnTo>
                    <a:pt x="114" y="349"/>
                  </a:lnTo>
                  <a:lnTo>
                    <a:pt x="115" y="328"/>
                  </a:lnTo>
                  <a:lnTo>
                    <a:pt x="117" y="305"/>
                  </a:lnTo>
                  <a:lnTo>
                    <a:pt x="122" y="280"/>
                  </a:lnTo>
                  <a:lnTo>
                    <a:pt x="125" y="267"/>
                  </a:lnTo>
                  <a:lnTo>
                    <a:pt x="131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5182718" y="2655888"/>
              <a:ext cx="1176780" cy="713641"/>
            </a:xfrm>
            <a:custGeom>
              <a:avLst/>
              <a:gdLst>
                <a:gd name="T0" fmla="*/ 10 w 3568"/>
                <a:gd name="T1" fmla="*/ 2192 h 2232"/>
                <a:gd name="T2" fmla="*/ 121 w 3568"/>
                <a:gd name="T3" fmla="*/ 2222 h 2232"/>
                <a:gd name="T4" fmla="*/ 810 w 3568"/>
                <a:gd name="T5" fmla="*/ 2161 h 2232"/>
                <a:gd name="T6" fmla="*/ 1282 w 3568"/>
                <a:gd name="T7" fmla="*/ 1822 h 2232"/>
                <a:gd name="T8" fmla="*/ 1401 w 3568"/>
                <a:gd name="T9" fmla="*/ 1566 h 2232"/>
                <a:gd name="T10" fmla="*/ 1596 w 3568"/>
                <a:gd name="T11" fmla="*/ 2060 h 2232"/>
                <a:gd name="T12" fmla="*/ 2038 w 3568"/>
                <a:gd name="T13" fmla="*/ 2205 h 2232"/>
                <a:gd name="T14" fmla="*/ 2480 w 3568"/>
                <a:gd name="T15" fmla="*/ 2088 h 2232"/>
                <a:gd name="T16" fmla="*/ 2924 w 3568"/>
                <a:gd name="T17" fmla="*/ 1962 h 2232"/>
                <a:gd name="T18" fmla="*/ 3358 w 3568"/>
                <a:gd name="T19" fmla="*/ 1909 h 2232"/>
                <a:gd name="T20" fmla="*/ 3568 w 3568"/>
                <a:gd name="T21" fmla="*/ 1692 h 2232"/>
                <a:gd name="T22" fmla="*/ 3407 w 3568"/>
                <a:gd name="T23" fmla="*/ 1686 h 2232"/>
                <a:gd name="T24" fmla="*/ 3238 w 3568"/>
                <a:gd name="T25" fmla="*/ 1683 h 2232"/>
                <a:gd name="T26" fmla="*/ 2899 w 3568"/>
                <a:gd name="T27" fmla="*/ 1608 h 2232"/>
                <a:gd name="T28" fmla="*/ 2646 w 3568"/>
                <a:gd name="T29" fmla="*/ 1528 h 2232"/>
                <a:gd name="T30" fmla="*/ 2578 w 3568"/>
                <a:gd name="T31" fmla="*/ 1501 h 2232"/>
                <a:gd name="T32" fmla="*/ 2424 w 3568"/>
                <a:gd name="T33" fmla="*/ 1450 h 2232"/>
                <a:gd name="T34" fmla="*/ 2193 w 3568"/>
                <a:gd name="T35" fmla="*/ 1407 h 2232"/>
                <a:gd name="T36" fmla="*/ 1996 w 3568"/>
                <a:gd name="T37" fmla="*/ 1456 h 2232"/>
                <a:gd name="T38" fmla="*/ 1920 w 3568"/>
                <a:gd name="T39" fmla="*/ 1600 h 2232"/>
                <a:gd name="T40" fmla="*/ 2192 w 3568"/>
                <a:gd name="T41" fmla="*/ 1721 h 2232"/>
                <a:gd name="T42" fmla="*/ 2331 w 3568"/>
                <a:gd name="T43" fmla="*/ 1672 h 2232"/>
                <a:gd name="T44" fmla="*/ 2409 w 3568"/>
                <a:gd name="T45" fmla="*/ 1697 h 2232"/>
                <a:gd name="T46" fmla="*/ 2576 w 3568"/>
                <a:gd name="T47" fmla="*/ 1757 h 2232"/>
                <a:gd name="T48" fmla="*/ 2631 w 3568"/>
                <a:gd name="T49" fmla="*/ 1823 h 2232"/>
                <a:gd name="T50" fmla="*/ 2463 w 3568"/>
                <a:gd name="T51" fmla="*/ 1906 h 2232"/>
                <a:gd name="T52" fmla="*/ 2082 w 3568"/>
                <a:gd name="T53" fmla="*/ 1951 h 2232"/>
                <a:gd name="T54" fmla="*/ 1680 w 3568"/>
                <a:gd name="T55" fmla="*/ 1808 h 2232"/>
                <a:gd name="T56" fmla="*/ 1514 w 3568"/>
                <a:gd name="T57" fmla="*/ 1490 h 2232"/>
                <a:gd name="T58" fmla="*/ 1483 w 3568"/>
                <a:gd name="T59" fmla="*/ 1313 h 2232"/>
                <a:gd name="T60" fmla="*/ 1477 w 3568"/>
                <a:gd name="T61" fmla="*/ 1132 h 2232"/>
                <a:gd name="T62" fmla="*/ 1468 w 3568"/>
                <a:gd name="T63" fmla="*/ 735 h 2232"/>
                <a:gd name="T64" fmla="*/ 1468 w 3568"/>
                <a:gd name="T65" fmla="*/ 341 h 2232"/>
                <a:gd name="T66" fmla="*/ 1440 w 3568"/>
                <a:gd name="T67" fmla="*/ 109 h 2232"/>
                <a:gd name="T68" fmla="*/ 1395 w 3568"/>
                <a:gd name="T69" fmla="*/ 14 h 2232"/>
                <a:gd name="T70" fmla="*/ 1267 w 3568"/>
                <a:gd name="T71" fmla="*/ 369 h 2232"/>
                <a:gd name="T72" fmla="*/ 1285 w 3568"/>
                <a:gd name="T73" fmla="*/ 802 h 2232"/>
                <a:gd name="T74" fmla="*/ 1297 w 3568"/>
                <a:gd name="T75" fmla="*/ 1315 h 2232"/>
                <a:gd name="T76" fmla="*/ 1280 w 3568"/>
                <a:gd name="T77" fmla="*/ 1536 h 2232"/>
                <a:gd name="T78" fmla="*/ 1241 w 3568"/>
                <a:gd name="T79" fmla="*/ 1539 h 2232"/>
                <a:gd name="T80" fmla="*/ 1212 w 3568"/>
                <a:gd name="T81" fmla="*/ 1486 h 2232"/>
                <a:gd name="T82" fmla="*/ 1160 w 3568"/>
                <a:gd name="T83" fmla="*/ 1299 h 2232"/>
                <a:gd name="T84" fmla="*/ 1070 w 3568"/>
                <a:gd name="T85" fmla="*/ 1056 h 2232"/>
                <a:gd name="T86" fmla="*/ 940 w 3568"/>
                <a:gd name="T87" fmla="*/ 800 h 2232"/>
                <a:gd name="T88" fmla="*/ 736 w 3568"/>
                <a:gd name="T89" fmla="*/ 563 h 2232"/>
                <a:gd name="T90" fmla="*/ 532 w 3568"/>
                <a:gd name="T91" fmla="*/ 407 h 2232"/>
                <a:gd name="T92" fmla="*/ 452 w 3568"/>
                <a:gd name="T93" fmla="*/ 356 h 2232"/>
                <a:gd name="T94" fmla="*/ 309 w 3568"/>
                <a:gd name="T95" fmla="*/ 287 h 2232"/>
                <a:gd name="T96" fmla="*/ 239 w 3568"/>
                <a:gd name="T97" fmla="*/ 391 h 2232"/>
                <a:gd name="T98" fmla="*/ 297 w 3568"/>
                <a:gd name="T99" fmla="*/ 581 h 2232"/>
                <a:gd name="T100" fmla="*/ 463 w 3568"/>
                <a:gd name="T101" fmla="*/ 741 h 2232"/>
                <a:gd name="T102" fmla="*/ 642 w 3568"/>
                <a:gd name="T103" fmla="*/ 869 h 2232"/>
                <a:gd name="T104" fmla="*/ 736 w 3568"/>
                <a:gd name="T105" fmla="*/ 856 h 2232"/>
                <a:gd name="T106" fmla="*/ 832 w 3568"/>
                <a:gd name="T107" fmla="*/ 881 h 2232"/>
                <a:gd name="T108" fmla="*/ 995 w 3568"/>
                <a:gd name="T109" fmla="*/ 1195 h 2232"/>
                <a:gd name="T110" fmla="*/ 1109 w 3568"/>
                <a:gd name="T111" fmla="*/ 1513 h 2232"/>
                <a:gd name="T112" fmla="*/ 1140 w 3568"/>
                <a:gd name="T113" fmla="*/ 1653 h 2232"/>
                <a:gd name="T114" fmla="*/ 953 w 3568"/>
                <a:gd name="T115" fmla="*/ 1844 h 2232"/>
                <a:gd name="T116" fmla="*/ 579 w 3568"/>
                <a:gd name="T117" fmla="*/ 2023 h 2232"/>
                <a:gd name="T118" fmla="*/ 252 w 3568"/>
                <a:gd name="T119" fmla="*/ 2107 h 2232"/>
                <a:gd name="T120" fmla="*/ 49 w 3568"/>
                <a:gd name="T121" fmla="*/ 2134 h 2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68" h="2232">
                  <a:moveTo>
                    <a:pt x="25" y="2140"/>
                  </a:moveTo>
                  <a:lnTo>
                    <a:pt x="19" y="2143"/>
                  </a:lnTo>
                  <a:lnTo>
                    <a:pt x="12" y="2147"/>
                  </a:lnTo>
                  <a:lnTo>
                    <a:pt x="4" y="2158"/>
                  </a:lnTo>
                  <a:lnTo>
                    <a:pt x="0" y="2171"/>
                  </a:lnTo>
                  <a:lnTo>
                    <a:pt x="2" y="2182"/>
                  </a:lnTo>
                  <a:lnTo>
                    <a:pt x="10" y="2192"/>
                  </a:lnTo>
                  <a:lnTo>
                    <a:pt x="23" y="2200"/>
                  </a:lnTo>
                  <a:lnTo>
                    <a:pt x="39" y="2206"/>
                  </a:lnTo>
                  <a:lnTo>
                    <a:pt x="56" y="2211"/>
                  </a:lnTo>
                  <a:lnTo>
                    <a:pt x="74" y="2215"/>
                  </a:lnTo>
                  <a:lnTo>
                    <a:pt x="92" y="2219"/>
                  </a:lnTo>
                  <a:lnTo>
                    <a:pt x="108" y="2221"/>
                  </a:lnTo>
                  <a:lnTo>
                    <a:pt x="121" y="2222"/>
                  </a:lnTo>
                  <a:lnTo>
                    <a:pt x="129" y="2223"/>
                  </a:lnTo>
                  <a:lnTo>
                    <a:pt x="132" y="2223"/>
                  </a:lnTo>
                  <a:lnTo>
                    <a:pt x="295" y="2232"/>
                  </a:lnTo>
                  <a:lnTo>
                    <a:pt x="444" y="2228"/>
                  </a:lnTo>
                  <a:lnTo>
                    <a:pt x="579" y="2215"/>
                  </a:lnTo>
                  <a:lnTo>
                    <a:pt x="701" y="2192"/>
                  </a:lnTo>
                  <a:lnTo>
                    <a:pt x="810" y="2161"/>
                  </a:lnTo>
                  <a:lnTo>
                    <a:pt x="907" y="2123"/>
                  </a:lnTo>
                  <a:lnTo>
                    <a:pt x="994" y="2080"/>
                  </a:lnTo>
                  <a:lnTo>
                    <a:pt x="1070" y="2032"/>
                  </a:lnTo>
                  <a:lnTo>
                    <a:pt x="1136" y="1982"/>
                  </a:lnTo>
                  <a:lnTo>
                    <a:pt x="1193" y="1929"/>
                  </a:lnTo>
                  <a:lnTo>
                    <a:pt x="1242" y="1875"/>
                  </a:lnTo>
                  <a:lnTo>
                    <a:pt x="1282" y="1822"/>
                  </a:lnTo>
                  <a:lnTo>
                    <a:pt x="1316" y="1771"/>
                  </a:lnTo>
                  <a:lnTo>
                    <a:pt x="1343" y="1722"/>
                  </a:lnTo>
                  <a:lnTo>
                    <a:pt x="1364" y="1678"/>
                  </a:lnTo>
                  <a:lnTo>
                    <a:pt x="1379" y="1639"/>
                  </a:lnTo>
                  <a:lnTo>
                    <a:pt x="1390" y="1607"/>
                  </a:lnTo>
                  <a:lnTo>
                    <a:pt x="1398" y="1582"/>
                  </a:lnTo>
                  <a:lnTo>
                    <a:pt x="1401" y="1566"/>
                  </a:lnTo>
                  <a:lnTo>
                    <a:pt x="1402" y="1561"/>
                  </a:lnTo>
                  <a:lnTo>
                    <a:pt x="1416" y="1675"/>
                  </a:lnTo>
                  <a:lnTo>
                    <a:pt x="1438" y="1775"/>
                  </a:lnTo>
                  <a:lnTo>
                    <a:pt x="1467" y="1864"/>
                  </a:lnTo>
                  <a:lnTo>
                    <a:pt x="1504" y="1940"/>
                  </a:lnTo>
                  <a:lnTo>
                    <a:pt x="1547" y="2006"/>
                  </a:lnTo>
                  <a:lnTo>
                    <a:pt x="1596" y="2060"/>
                  </a:lnTo>
                  <a:lnTo>
                    <a:pt x="1650" y="2105"/>
                  </a:lnTo>
                  <a:lnTo>
                    <a:pt x="1708" y="2141"/>
                  </a:lnTo>
                  <a:lnTo>
                    <a:pt x="1770" y="2168"/>
                  </a:lnTo>
                  <a:lnTo>
                    <a:pt x="1835" y="2188"/>
                  </a:lnTo>
                  <a:lnTo>
                    <a:pt x="1901" y="2200"/>
                  </a:lnTo>
                  <a:lnTo>
                    <a:pt x="1970" y="2205"/>
                  </a:lnTo>
                  <a:lnTo>
                    <a:pt x="2038" y="2205"/>
                  </a:lnTo>
                  <a:lnTo>
                    <a:pt x="2107" y="2199"/>
                  </a:lnTo>
                  <a:lnTo>
                    <a:pt x="2175" y="2188"/>
                  </a:lnTo>
                  <a:lnTo>
                    <a:pt x="2242" y="2174"/>
                  </a:lnTo>
                  <a:lnTo>
                    <a:pt x="2306" y="2156"/>
                  </a:lnTo>
                  <a:lnTo>
                    <a:pt x="2368" y="2135"/>
                  </a:lnTo>
                  <a:lnTo>
                    <a:pt x="2426" y="2112"/>
                  </a:lnTo>
                  <a:lnTo>
                    <a:pt x="2480" y="2088"/>
                  </a:lnTo>
                  <a:lnTo>
                    <a:pt x="2534" y="2065"/>
                  </a:lnTo>
                  <a:lnTo>
                    <a:pt x="2592" y="2043"/>
                  </a:lnTo>
                  <a:lnTo>
                    <a:pt x="2654" y="2024"/>
                  </a:lnTo>
                  <a:lnTo>
                    <a:pt x="2719" y="2006"/>
                  </a:lnTo>
                  <a:lnTo>
                    <a:pt x="2786" y="1990"/>
                  </a:lnTo>
                  <a:lnTo>
                    <a:pt x="2855" y="1975"/>
                  </a:lnTo>
                  <a:lnTo>
                    <a:pt x="2924" y="1962"/>
                  </a:lnTo>
                  <a:lnTo>
                    <a:pt x="2993" y="1951"/>
                  </a:lnTo>
                  <a:lnTo>
                    <a:pt x="3060" y="1941"/>
                  </a:lnTo>
                  <a:lnTo>
                    <a:pt x="3127" y="1932"/>
                  </a:lnTo>
                  <a:lnTo>
                    <a:pt x="3190" y="1925"/>
                  </a:lnTo>
                  <a:lnTo>
                    <a:pt x="3250" y="1919"/>
                  </a:lnTo>
                  <a:lnTo>
                    <a:pt x="3306" y="1913"/>
                  </a:lnTo>
                  <a:lnTo>
                    <a:pt x="3358" y="1909"/>
                  </a:lnTo>
                  <a:lnTo>
                    <a:pt x="3403" y="1906"/>
                  </a:lnTo>
                  <a:lnTo>
                    <a:pt x="3442" y="1903"/>
                  </a:lnTo>
                  <a:lnTo>
                    <a:pt x="3473" y="1901"/>
                  </a:lnTo>
                  <a:lnTo>
                    <a:pt x="3497" y="1900"/>
                  </a:lnTo>
                  <a:lnTo>
                    <a:pt x="3512" y="1899"/>
                  </a:lnTo>
                  <a:lnTo>
                    <a:pt x="3517" y="1899"/>
                  </a:lnTo>
                  <a:lnTo>
                    <a:pt x="3568" y="1692"/>
                  </a:lnTo>
                  <a:lnTo>
                    <a:pt x="3557" y="1690"/>
                  </a:lnTo>
                  <a:lnTo>
                    <a:pt x="3533" y="1688"/>
                  </a:lnTo>
                  <a:lnTo>
                    <a:pt x="3508" y="1687"/>
                  </a:lnTo>
                  <a:lnTo>
                    <a:pt x="3481" y="1686"/>
                  </a:lnTo>
                  <a:lnTo>
                    <a:pt x="3455" y="1686"/>
                  </a:lnTo>
                  <a:lnTo>
                    <a:pt x="3430" y="1686"/>
                  </a:lnTo>
                  <a:lnTo>
                    <a:pt x="3407" y="1686"/>
                  </a:lnTo>
                  <a:lnTo>
                    <a:pt x="3387" y="1687"/>
                  </a:lnTo>
                  <a:lnTo>
                    <a:pt x="3372" y="1688"/>
                  </a:lnTo>
                  <a:lnTo>
                    <a:pt x="3362" y="1688"/>
                  </a:lnTo>
                  <a:lnTo>
                    <a:pt x="3359" y="1688"/>
                  </a:lnTo>
                  <a:lnTo>
                    <a:pt x="3322" y="1689"/>
                  </a:lnTo>
                  <a:lnTo>
                    <a:pt x="3281" y="1687"/>
                  </a:lnTo>
                  <a:lnTo>
                    <a:pt x="3238" y="1683"/>
                  </a:lnTo>
                  <a:lnTo>
                    <a:pt x="3192" y="1676"/>
                  </a:lnTo>
                  <a:lnTo>
                    <a:pt x="3144" y="1668"/>
                  </a:lnTo>
                  <a:lnTo>
                    <a:pt x="3095" y="1658"/>
                  </a:lnTo>
                  <a:lnTo>
                    <a:pt x="3046" y="1647"/>
                  </a:lnTo>
                  <a:lnTo>
                    <a:pt x="2996" y="1634"/>
                  </a:lnTo>
                  <a:lnTo>
                    <a:pt x="2947" y="1621"/>
                  </a:lnTo>
                  <a:lnTo>
                    <a:pt x="2899" y="1608"/>
                  </a:lnTo>
                  <a:lnTo>
                    <a:pt x="2853" y="1595"/>
                  </a:lnTo>
                  <a:lnTo>
                    <a:pt x="2809" y="1582"/>
                  </a:lnTo>
                  <a:lnTo>
                    <a:pt x="2768" y="1569"/>
                  </a:lnTo>
                  <a:lnTo>
                    <a:pt x="2731" y="1557"/>
                  </a:lnTo>
                  <a:lnTo>
                    <a:pt x="2698" y="1546"/>
                  </a:lnTo>
                  <a:lnTo>
                    <a:pt x="2669" y="1536"/>
                  </a:lnTo>
                  <a:lnTo>
                    <a:pt x="2646" y="1528"/>
                  </a:lnTo>
                  <a:lnTo>
                    <a:pt x="2629" y="1522"/>
                  </a:lnTo>
                  <a:lnTo>
                    <a:pt x="2618" y="1518"/>
                  </a:lnTo>
                  <a:lnTo>
                    <a:pt x="2613" y="1516"/>
                  </a:lnTo>
                  <a:lnTo>
                    <a:pt x="2608" y="1514"/>
                  </a:lnTo>
                  <a:lnTo>
                    <a:pt x="2601" y="1511"/>
                  </a:lnTo>
                  <a:lnTo>
                    <a:pt x="2590" y="1507"/>
                  </a:lnTo>
                  <a:lnTo>
                    <a:pt x="2578" y="1501"/>
                  </a:lnTo>
                  <a:lnTo>
                    <a:pt x="2562" y="1495"/>
                  </a:lnTo>
                  <a:lnTo>
                    <a:pt x="2544" y="1489"/>
                  </a:lnTo>
                  <a:lnTo>
                    <a:pt x="2524" y="1482"/>
                  </a:lnTo>
                  <a:lnTo>
                    <a:pt x="2502" y="1474"/>
                  </a:lnTo>
                  <a:lnTo>
                    <a:pt x="2478" y="1466"/>
                  </a:lnTo>
                  <a:lnTo>
                    <a:pt x="2452" y="1458"/>
                  </a:lnTo>
                  <a:lnTo>
                    <a:pt x="2424" y="1450"/>
                  </a:lnTo>
                  <a:lnTo>
                    <a:pt x="2395" y="1442"/>
                  </a:lnTo>
                  <a:lnTo>
                    <a:pt x="2364" y="1435"/>
                  </a:lnTo>
                  <a:lnTo>
                    <a:pt x="2332" y="1428"/>
                  </a:lnTo>
                  <a:lnTo>
                    <a:pt x="2299" y="1422"/>
                  </a:lnTo>
                  <a:lnTo>
                    <a:pt x="2264" y="1416"/>
                  </a:lnTo>
                  <a:lnTo>
                    <a:pt x="2229" y="1411"/>
                  </a:lnTo>
                  <a:lnTo>
                    <a:pt x="2193" y="1407"/>
                  </a:lnTo>
                  <a:lnTo>
                    <a:pt x="2156" y="1404"/>
                  </a:lnTo>
                  <a:lnTo>
                    <a:pt x="2126" y="1404"/>
                  </a:lnTo>
                  <a:lnTo>
                    <a:pt x="2094" y="1408"/>
                  </a:lnTo>
                  <a:lnTo>
                    <a:pt x="2065" y="1415"/>
                  </a:lnTo>
                  <a:lnTo>
                    <a:pt x="2039" y="1426"/>
                  </a:lnTo>
                  <a:lnTo>
                    <a:pt x="2016" y="1440"/>
                  </a:lnTo>
                  <a:lnTo>
                    <a:pt x="1996" y="1456"/>
                  </a:lnTo>
                  <a:lnTo>
                    <a:pt x="1978" y="1474"/>
                  </a:lnTo>
                  <a:lnTo>
                    <a:pt x="1964" y="1494"/>
                  </a:lnTo>
                  <a:lnTo>
                    <a:pt x="1951" y="1515"/>
                  </a:lnTo>
                  <a:lnTo>
                    <a:pt x="1941" y="1537"/>
                  </a:lnTo>
                  <a:lnTo>
                    <a:pt x="1932" y="1558"/>
                  </a:lnTo>
                  <a:lnTo>
                    <a:pt x="1925" y="1580"/>
                  </a:lnTo>
                  <a:lnTo>
                    <a:pt x="1920" y="1600"/>
                  </a:lnTo>
                  <a:lnTo>
                    <a:pt x="1916" y="1620"/>
                  </a:lnTo>
                  <a:lnTo>
                    <a:pt x="1913" y="1637"/>
                  </a:lnTo>
                  <a:lnTo>
                    <a:pt x="1911" y="1653"/>
                  </a:lnTo>
                  <a:lnTo>
                    <a:pt x="1910" y="1666"/>
                  </a:lnTo>
                  <a:lnTo>
                    <a:pt x="1910" y="1675"/>
                  </a:lnTo>
                  <a:lnTo>
                    <a:pt x="1909" y="1684"/>
                  </a:lnTo>
                  <a:lnTo>
                    <a:pt x="2192" y="1721"/>
                  </a:lnTo>
                  <a:lnTo>
                    <a:pt x="2218" y="1684"/>
                  </a:lnTo>
                  <a:lnTo>
                    <a:pt x="2229" y="1676"/>
                  </a:lnTo>
                  <a:lnTo>
                    <a:pt x="2252" y="1667"/>
                  </a:lnTo>
                  <a:lnTo>
                    <a:pt x="2275" y="1663"/>
                  </a:lnTo>
                  <a:lnTo>
                    <a:pt x="2297" y="1664"/>
                  </a:lnTo>
                  <a:lnTo>
                    <a:pt x="2316" y="1667"/>
                  </a:lnTo>
                  <a:lnTo>
                    <a:pt x="2331" y="1672"/>
                  </a:lnTo>
                  <a:lnTo>
                    <a:pt x="2341" y="1676"/>
                  </a:lnTo>
                  <a:lnTo>
                    <a:pt x="2346" y="1677"/>
                  </a:lnTo>
                  <a:lnTo>
                    <a:pt x="2351" y="1679"/>
                  </a:lnTo>
                  <a:lnTo>
                    <a:pt x="2360" y="1682"/>
                  </a:lnTo>
                  <a:lnTo>
                    <a:pt x="2373" y="1686"/>
                  </a:lnTo>
                  <a:lnTo>
                    <a:pt x="2390" y="1691"/>
                  </a:lnTo>
                  <a:lnTo>
                    <a:pt x="2409" y="1697"/>
                  </a:lnTo>
                  <a:lnTo>
                    <a:pt x="2430" y="1704"/>
                  </a:lnTo>
                  <a:lnTo>
                    <a:pt x="2453" y="1712"/>
                  </a:lnTo>
                  <a:lnTo>
                    <a:pt x="2478" y="1720"/>
                  </a:lnTo>
                  <a:lnTo>
                    <a:pt x="2503" y="1729"/>
                  </a:lnTo>
                  <a:lnTo>
                    <a:pt x="2528" y="1738"/>
                  </a:lnTo>
                  <a:lnTo>
                    <a:pt x="2552" y="1748"/>
                  </a:lnTo>
                  <a:lnTo>
                    <a:pt x="2576" y="1757"/>
                  </a:lnTo>
                  <a:lnTo>
                    <a:pt x="2598" y="1766"/>
                  </a:lnTo>
                  <a:lnTo>
                    <a:pt x="2618" y="1775"/>
                  </a:lnTo>
                  <a:lnTo>
                    <a:pt x="2629" y="1783"/>
                  </a:lnTo>
                  <a:lnTo>
                    <a:pt x="2636" y="1791"/>
                  </a:lnTo>
                  <a:lnTo>
                    <a:pt x="2639" y="1801"/>
                  </a:lnTo>
                  <a:lnTo>
                    <a:pt x="2637" y="1811"/>
                  </a:lnTo>
                  <a:lnTo>
                    <a:pt x="2631" y="1823"/>
                  </a:lnTo>
                  <a:lnTo>
                    <a:pt x="2620" y="1834"/>
                  </a:lnTo>
                  <a:lnTo>
                    <a:pt x="2604" y="1847"/>
                  </a:lnTo>
                  <a:lnTo>
                    <a:pt x="2585" y="1859"/>
                  </a:lnTo>
                  <a:lnTo>
                    <a:pt x="2561" y="1871"/>
                  </a:lnTo>
                  <a:lnTo>
                    <a:pt x="2532" y="1883"/>
                  </a:lnTo>
                  <a:lnTo>
                    <a:pt x="2500" y="1895"/>
                  </a:lnTo>
                  <a:lnTo>
                    <a:pt x="2463" y="1906"/>
                  </a:lnTo>
                  <a:lnTo>
                    <a:pt x="2421" y="1916"/>
                  </a:lnTo>
                  <a:lnTo>
                    <a:pt x="2375" y="1925"/>
                  </a:lnTo>
                  <a:lnTo>
                    <a:pt x="2325" y="1934"/>
                  </a:lnTo>
                  <a:lnTo>
                    <a:pt x="2271" y="1940"/>
                  </a:lnTo>
                  <a:lnTo>
                    <a:pt x="2212" y="1946"/>
                  </a:lnTo>
                  <a:lnTo>
                    <a:pt x="2149" y="1949"/>
                  </a:lnTo>
                  <a:lnTo>
                    <a:pt x="2082" y="1951"/>
                  </a:lnTo>
                  <a:lnTo>
                    <a:pt x="2010" y="1950"/>
                  </a:lnTo>
                  <a:lnTo>
                    <a:pt x="1940" y="1944"/>
                  </a:lnTo>
                  <a:lnTo>
                    <a:pt x="1876" y="1930"/>
                  </a:lnTo>
                  <a:lnTo>
                    <a:pt x="1818" y="1908"/>
                  </a:lnTo>
                  <a:lnTo>
                    <a:pt x="1767" y="1880"/>
                  </a:lnTo>
                  <a:lnTo>
                    <a:pt x="1721" y="1846"/>
                  </a:lnTo>
                  <a:lnTo>
                    <a:pt x="1680" y="1808"/>
                  </a:lnTo>
                  <a:lnTo>
                    <a:pt x="1644" y="1766"/>
                  </a:lnTo>
                  <a:lnTo>
                    <a:pt x="1612" y="1721"/>
                  </a:lnTo>
                  <a:lnTo>
                    <a:pt x="1585" y="1675"/>
                  </a:lnTo>
                  <a:lnTo>
                    <a:pt x="1562" y="1628"/>
                  </a:lnTo>
                  <a:lnTo>
                    <a:pt x="1543" y="1580"/>
                  </a:lnTo>
                  <a:lnTo>
                    <a:pt x="1527" y="1534"/>
                  </a:lnTo>
                  <a:lnTo>
                    <a:pt x="1514" y="1490"/>
                  </a:lnTo>
                  <a:lnTo>
                    <a:pt x="1504" y="1449"/>
                  </a:lnTo>
                  <a:lnTo>
                    <a:pt x="1496" y="1411"/>
                  </a:lnTo>
                  <a:lnTo>
                    <a:pt x="1490" y="1378"/>
                  </a:lnTo>
                  <a:lnTo>
                    <a:pt x="1486" y="1351"/>
                  </a:lnTo>
                  <a:lnTo>
                    <a:pt x="1484" y="1331"/>
                  </a:lnTo>
                  <a:lnTo>
                    <a:pt x="1483" y="1318"/>
                  </a:lnTo>
                  <a:lnTo>
                    <a:pt x="1483" y="1313"/>
                  </a:lnTo>
                  <a:lnTo>
                    <a:pt x="1482" y="1309"/>
                  </a:lnTo>
                  <a:lnTo>
                    <a:pt x="1482" y="1296"/>
                  </a:lnTo>
                  <a:lnTo>
                    <a:pt x="1481" y="1276"/>
                  </a:lnTo>
                  <a:lnTo>
                    <a:pt x="1480" y="1249"/>
                  </a:lnTo>
                  <a:lnTo>
                    <a:pt x="1479" y="1215"/>
                  </a:lnTo>
                  <a:lnTo>
                    <a:pt x="1478" y="1176"/>
                  </a:lnTo>
                  <a:lnTo>
                    <a:pt x="1477" y="1132"/>
                  </a:lnTo>
                  <a:lnTo>
                    <a:pt x="1475" y="1083"/>
                  </a:lnTo>
                  <a:lnTo>
                    <a:pt x="1474" y="1031"/>
                  </a:lnTo>
                  <a:lnTo>
                    <a:pt x="1473" y="975"/>
                  </a:lnTo>
                  <a:lnTo>
                    <a:pt x="1471" y="917"/>
                  </a:lnTo>
                  <a:lnTo>
                    <a:pt x="1470" y="857"/>
                  </a:lnTo>
                  <a:lnTo>
                    <a:pt x="1469" y="796"/>
                  </a:lnTo>
                  <a:lnTo>
                    <a:pt x="1468" y="735"/>
                  </a:lnTo>
                  <a:lnTo>
                    <a:pt x="1467" y="673"/>
                  </a:lnTo>
                  <a:lnTo>
                    <a:pt x="1467" y="612"/>
                  </a:lnTo>
                  <a:lnTo>
                    <a:pt x="1467" y="553"/>
                  </a:lnTo>
                  <a:lnTo>
                    <a:pt x="1467" y="495"/>
                  </a:lnTo>
                  <a:lnTo>
                    <a:pt x="1467" y="440"/>
                  </a:lnTo>
                  <a:lnTo>
                    <a:pt x="1468" y="389"/>
                  </a:lnTo>
                  <a:lnTo>
                    <a:pt x="1468" y="341"/>
                  </a:lnTo>
                  <a:lnTo>
                    <a:pt x="1467" y="298"/>
                  </a:lnTo>
                  <a:lnTo>
                    <a:pt x="1465" y="258"/>
                  </a:lnTo>
                  <a:lnTo>
                    <a:pt x="1462" y="221"/>
                  </a:lnTo>
                  <a:lnTo>
                    <a:pt x="1457" y="188"/>
                  </a:lnTo>
                  <a:lnTo>
                    <a:pt x="1452" y="159"/>
                  </a:lnTo>
                  <a:lnTo>
                    <a:pt x="1447" y="132"/>
                  </a:lnTo>
                  <a:lnTo>
                    <a:pt x="1440" y="109"/>
                  </a:lnTo>
                  <a:lnTo>
                    <a:pt x="1434" y="88"/>
                  </a:lnTo>
                  <a:lnTo>
                    <a:pt x="1427" y="70"/>
                  </a:lnTo>
                  <a:lnTo>
                    <a:pt x="1420" y="54"/>
                  </a:lnTo>
                  <a:lnTo>
                    <a:pt x="1413" y="41"/>
                  </a:lnTo>
                  <a:lnTo>
                    <a:pt x="1407" y="30"/>
                  </a:lnTo>
                  <a:lnTo>
                    <a:pt x="1401" y="21"/>
                  </a:lnTo>
                  <a:lnTo>
                    <a:pt x="1395" y="14"/>
                  </a:lnTo>
                  <a:lnTo>
                    <a:pt x="1390" y="8"/>
                  </a:lnTo>
                  <a:lnTo>
                    <a:pt x="1386" y="4"/>
                  </a:lnTo>
                  <a:lnTo>
                    <a:pt x="1381" y="0"/>
                  </a:lnTo>
                  <a:lnTo>
                    <a:pt x="1264" y="312"/>
                  </a:lnTo>
                  <a:lnTo>
                    <a:pt x="1265" y="319"/>
                  </a:lnTo>
                  <a:lnTo>
                    <a:pt x="1265" y="339"/>
                  </a:lnTo>
                  <a:lnTo>
                    <a:pt x="1267" y="369"/>
                  </a:lnTo>
                  <a:lnTo>
                    <a:pt x="1269" y="410"/>
                  </a:lnTo>
                  <a:lnTo>
                    <a:pt x="1271" y="460"/>
                  </a:lnTo>
                  <a:lnTo>
                    <a:pt x="1273" y="518"/>
                  </a:lnTo>
                  <a:lnTo>
                    <a:pt x="1276" y="582"/>
                  </a:lnTo>
                  <a:lnTo>
                    <a:pt x="1279" y="652"/>
                  </a:lnTo>
                  <a:lnTo>
                    <a:pt x="1282" y="725"/>
                  </a:lnTo>
                  <a:lnTo>
                    <a:pt x="1285" y="802"/>
                  </a:lnTo>
                  <a:lnTo>
                    <a:pt x="1287" y="880"/>
                  </a:lnTo>
                  <a:lnTo>
                    <a:pt x="1290" y="959"/>
                  </a:lnTo>
                  <a:lnTo>
                    <a:pt x="1292" y="1036"/>
                  </a:lnTo>
                  <a:lnTo>
                    <a:pt x="1294" y="1112"/>
                  </a:lnTo>
                  <a:lnTo>
                    <a:pt x="1295" y="1185"/>
                  </a:lnTo>
                  <a:lnTo>
                    <a:pt x="1296" y="1253"/>
                  </a:lnTo>
                  <a:lnTo>
                    <a:pt x="1297" y="1315"/>
                  </a:lnTo>
                  <a:lnTo>
                    <a:pt x="1296" y="1370"/>
                  </a:lnTo>
                  <a:lnTo>
                    <a:pt x="1295" y="1417"/>
                  </a:lnTo>
                  <a:lnTo>
                    <a:pt x="1293" y="1455"/>
                  </a:lnTo>
                  <a:lnTo>
                    <a:pt x="1291" y="1479"/>
                  </a:lnTo>
                  <a:lnTo>
                    <a:pt x="1288" y="1503"/>
                  </a:lnTo>
                  <a:lnTo>
                    <a:pt x="1284" y="1522"/>
                  </a:lnTo>
                  <a:lnTo>
                    <a:pt x="1280" y="1536"/>
                  </a:lnTo>
                  <a:lnTo>
                    <a:pt x="1275" y="1545"/>
                  </a:lnTo>
                  <a:lnTo>
                    <a:pt x="1269" y="1551"/>
                  </a:lnTo>
                  <a:lnTo>
                    <a:pt x="1264" y="1554"/>
                  </a:lnTo>
                  <a:lnTo>
                    <a:pt x="1258" y="1554"/>
                  </a:lnTo>
                  <a:lnTo>
                    <a:pt x="1252" y="1551"/>
                  </a:lnTo>
                  <a:lnTo>
                    <a:pt x="1246" y="1546"/>
                  </a:lnTo>
                  <a:lnTo>
                    <a:pt x="1241" y="1539"/>
                  </a:lnTo>
                  <a:lnTo>
                    <a:pt x="1235" y="1532"/>
                  </a:lnTo>
                  <a:lnTo>
                    <a:pt x="1230" y="1523"/>
                  </a:lnTo>
                  <a:lnTo>
                    <a:pt x="1225" y="1515"/>
                  </a:lnTo>
                  <a:lnTo>
                    <a:pt x="1221" y="1506"/>
                  </a:lnTo>
                  <a:lnTo>
                    <a:pt x="1217" y="1498"/>
                  </a:lnTo>
                  <a:lnTo>
                    <a:pt x="1214" y="1491"/>
                  </a:lnTo>
                  <a:lnTo>
                    <a:pt x="1212" y="1486"/>
                  </a:lnTo>
                  <a:lnTo>
                    <a:pt x="1210" y="1481"/>
                  </a:lnTo>
                  <a:lnTo>
                    <a:pt x="1203" y="1453"/>
                  </a:lnTo>
                  <a:lnTo>
                    <a:pt x="1195" y="1424"/>
                  </a:lnTo>
                  <a:lnTo>
                    <a:pt x="1187" y="1394"/>
                  </a:lnTo>
                  <a:lnTo>
                    <a:pt x="1179" y="1363"/>
                  </a:lnTo>
                  <a:lnTo>
                    <a:pt x="1170" y="1332"/>
                  </a:lnTo>
                  <a:lnTo>
                    <a:pt x="1160" y="1299"/>
                  </a:lnTo>
                  <a:lnTo>
                    <a:pt x="1149" y="1266"/>
                  </a:lnTo>
                  <a:lnTo>
                    <a:pt x="1138" y="1232"/>
                  </a:lnTo>
                  <a:lnTo>
                    <a:pt x="1126" y="1198"/>
                  </a:lnTo>
                  <a:lnTo>
                    <a:pt x="1113" y="1163"/>
                  </a:lnTo>
                  <a:lnTo>
                    <a:pt x="1100" y="1128"/>
                  </a:lnTo>
                  <a:lnTo>
                    <a:pt x="1086" y="1092"/>
                  </a:lnTo>
                  <a:lnTo>
                    <a:pt x="1070" y="1056"/>
                  </a:lnTo>
                  <a:lnTo>
                    <a:pt x="1055" y="1020"/>
                  </a:lnTo>
                  <a:lnTo>
                    <a:pt x="1038" y="983"/>
                  </a:lnTo>
                  <a:lnTo>
                    <a:pt x="1020" y="947"/>
                  </a:lnTo>
                  <a:lnTo>
                    <a:pt x="1002" y="910"/>
                  </a:lnTo>
                  <a:lnTo>
                    <a:pt x="982" y="873"/>
                  </a:lnTo>
                  <a:lnTo>
                    <a:pt x="962" y="837"/>
                  </a:lnTo>
                  <a:lnTo>
                    <a:pt x="940" y="800"/>
                  </a:lnTo>
                  <a:lnTo>
                    <a:pt x="916" y="762"/>
                  </a:lnTo>
                  <a:lnTo>
                    <a:pt x="890" y="726"/>
                  </a:lnTo>
                  <a:lnTo>
                    <a:pt x="861" y="691"/>
                  </a:lnTo>
                  <a:lnTo>
                    <a:pt x="831" y="657"/>
                  </a:lnTo>
                  <a:lnTo>
                    <a:pt x="800" y="624"/>
                  </a:lnTo>
                  <a:lnTo>
                    <a:pt x="768" y="593"/>
                  </a:lnTo>
                  <a:lnTo>
                    <a:pt x="736" y="563"/>
                  </a:lnTo>
                  <a:lnTo>
                    <a:pt x="704" y="535"/>
                  </a:lnTo>
                  <a:lnTo>
                    <a:pt x="672" y="509"/>
                  </a:lnTo>
                  <a:lnTo>
                    <a:pt x="641" y="484"/>
                  </a:lnTo>
                  <a:lnTo>
                    <a:pt x="611" y="462"/>
                  </a:lnTo>
                  <a:lnTo>
                    <a:pt x="583" y="441"/>
                  </a:lnTo>
                  <a:lnTo>
                    <a:pt x="556" y="423"/>
                  </a:lnTo>
                  <a:lnTo>
                    <a:pt x="532" y="407"/>
                  </a:lnTo>
                  <a:lnTo>
                    <a:pt x="510" y="393"/>
                  </a:lnTo>
                  <a:lnTo>
                    <a:pt x="492" y="381"/>
                  </a:lnTo>
                  <a:lnTo>
                    <a:pt x="477" y="372"/>
                  </a:lnTo>
                  <a:lnTo>
                    <a:pt x="466" y="365"/>
                  </a:lnTo>
                  <a:lnTo>
                    <a:pt x="459" y="361"/>
                  </a:lnTo>
                  <a:lnTo>
                    <a:pt x="456" y="360"/>
                  </a:lnTo>
                  <a:lnTo>
                    <a:pt x="452" y="356"/>
                  </a:lnTo>
                  <a:lnTo>
                    <a:pt x="423" y="332"/>
                  </a:lnTo>
                  <a:lnTo>
                    <a:pt x="396" y="314"/>
                  </a:lnTo>
                  <a:lnTo>
                    <a:pt x="373" y="301"/>
                  </a:lnTo>
                  <a:lnTo>
                    <a:pt x="353" y="292"/>
                  </a:lnTo>
                  <a:lnTo>
                    <a:pt x="336" y="287"/>
                  </a:lnTo>
                  <a:lnTo>
                    <a:pt x="321" y="286"/>
                  </a:lnTo>
                  <a:lnTo>
                    <a:pt x="309" y="287"/>
                  </a:lnTo>
                  <a:lnTo>
                    <a:pt x="299" y="290"/>
                  </a:lnTo>
                  <a:lnTo>
                    <a:pt x="291" y="293"/>
                  </a:lnTo>
                  <a:lnTo>
                    <a:pt x="285" y="297"/>
                  </a:lnTo>
                  <a:lnTo>
                    <a:pt x="278" y="305"/>
                  </a:lnTo>
                  <a:lnTo>
                    <a:pt x="260" y="334"/>
                  </a:lnTo>
                  <a:lnTo>
                    <a:pt x="247" y="363"/>
                  </a:lnTo>
                  <a:lnTo>
                    <a:pt x="239" y="391"/>
                  </a:lnTo>
                  <a:lnTo>
                    <a:pt x="236" y="420"/>
                  </a:lnTo>
                  <a:lnTo>
                    <a:pt x="237" y="447"/>
                  </a:lnTo>
                  <a:lnTo>
                    <a:pt x="242" y="475"/>
                  </a:lnTo>
                  <a:lnTo>
                    <a:pt x="251" y="502"/>
                  </a:lnTo>
                  <a:lnTo>
                    <a:pt x="264" y="529"/>
                  </a:lnTo>
                  <a:lnTo>
                    <a:pt x="279" y="555"/>
                  </a:lnTo>
                  <a:lnTo>
                    <a:pt x="297" y="581"/>
                  </a:lnTo>
                  <a:lnTo>
                    <a:pt x="317" y="606"/>
                  </a:lnTo>
                  <a:lnTo>
                    <a:pt x="338" y="630"/>
                  </a:lnTo>
                  <a:lnTo>
                    <a:pt x="362" y="654"/>
                  </a:lnTo>
                  <a:lnTo>
                    <a:pt x="386" y="677"/>
                  </a:lnTo>
                  <a:lnTo>
                    <a:pt x="412" y="699"/>
                  </a:lnTo>
                  <a:lnTo>
                    <a:pt x="437" y="721"/>
                  </a:lnTo>
                  <a:lnTo>
                    <a:pt x="463" y="741"/>
                  </a:lnTo>
                  <a:lnTo>
                    <a:pt x="488" y="761"/>
                  </a:lnTo>
                  <a:lnTo>
                    <a:pt x="513" y="779"/>
                  </a:lnTo>
                  <a:lnTo>
                    <a:pt x="536" y="796"/>
                  </a:lnTo>
                  <a:lnTo>
                    <a:pt x="550" y="807"/>
                  </a:lnTo>
                  <a:lnTo>
                    <a:pt x="588" y="834"/>
                  </a:lnTo>
                  <a:lnTo>
                    <a:pt x="619" y="854"/>
                  </a:lnTo>
                  <a:lnTo>
                    <a:pt x="642" y="869"/>
                  </a:lnTo>
                  <a:lnTo>
                    <a:pt x="661" y="879"/>
                  </a:lnTo>
                  <a:lnTo>
                    <a:pt x="674" y="885"/>
                  </a:lnTo>
                  <a:lnTo>
                    <a:pt x="683" y="888"/>
                  </a:lnTo>
                  <a:lnTo>
                    <a:pt x="688" y="889"/>
                  </a:lnTo>
                  <a:lnTo>
                    <a:pt x="695" y="885"/>
                  </a:lnTo>
                  <a:lnTo>
                    <a:pt x="716" y="867"/>
                  </a:lnTo>
                  <a:lnTo>
                    <a:pt x="736" y="856"/>
                  </a:lnTo>
                  <a:lnTo>
                    <a:pt x="755" y="851"/>
                  </a:lnTo>
                  <a:lnTo>
                    <a:pt x="773" y="851"/>
                  </a:lnTo>
                  <a:lnTo>
                    <a:pt x="789" y="854"/>
                  </a:lnTo>
                  <a:lnTo>
                    <a:pt x="803" y="859"/>
                  </a:lnTo>
                  <a:lnTo>
                    <a:pt x="815" y="867"/>
                  </a:lnTo>
                  <a:lnTo>
                    <a:pt x="825" y="874"/>
                  </a:lnTo>
                  <a:lnTo>
                    <a:pt x="832" y="881"/>
                  </a:lnTo>
                  <a:lnTo>
                    <a:pt x="837" y="886"/>
                  </a:lnTo>
                  <a:lnTo>
                    <a:pt x="838" y="887"/>
                  </a:lnTo>
                  <a:lnTo>
                    <a:pt x="876" y="953"/>
                  </a:lnTo>
                  <a:lnTo>
                    <a:pt x="910" y="1017"/>
                  </a:lnTo>
                  <a:lnTo>
                    <a:pt x="941" y="1078"/>
                  </a:lnTo>
                  <a:lnTo>
                    <a:pt x="969" y="1138"/>
                  </a:lnTo>
                  <a:lnTo>
                    <a:pt x="995" y="1195"/>
                  </a:lnTo>
                  <a:lnTo>
                    <a:pt x="1018" y="1249"/>
                  </a:lnTo>
                  <a:lnTo>
                    <a:pt x="1038" y="1301"/>
                  </a:lnTo>
                  <a:lnTo>
                    <a:pt x="1056" y="1350"/>
                  </a:lnTo>
                  <a:lnTo>
                    <a:pt x="1072" y="1395"/>
                  </a:lnTo>
                  <a:lnTo>
                    <a:pt x="1086" y="1438"/>
                  </a:lnTo>
                  <a:lnTo>
                    <a:pt x="1098" y="1477"/>
                  </a:lnTo>
                  <a:lnTo>
                    <a:pt x="1109" y="1513"/>
                  </a:lnTo>
                  <a:lnTo>
                    <a:pt x="1117" y="1545"/>
                  </a:lnTo>
                  <a:lnTo>
                    <a:pt x="1124" y="1573"/>
                  </a:lnTo>
                  <a:lnTo>
                    <a:pt x="1130" y="1598"/>
                  </a:lnTo>
                  <a:lnTo>
                    <a:pt x="1134" y="1618"/>
                  </a:lnTo>
                  <a:lnTo>
                    <a:pt x="1137" y="1634"/>
                  </a:lnTo>
                  <a:lnTo>
                    <a:pt x="1139" y="1646"/>
                  </a:lnTo>
                  <a:lnTo>
                    <a:pt x="1140" y="1653"/>
                  </a:lnTo>
                  <a:lnTo>
                    <a:pt x="1140" y="1655"/>
                  </a:lnTo>
                  <a:lnTo>
                    <a:pt x="1124" y="1688"/>
                  </a:lnTo>
                  <a:lnTo>
                    <a:pt x="1101" y="1720"/>
                  </a:lnTo>
                  <a:lnTo>
                    <a:pt x="1072" y="1752"/>
                  </a:lnTo>
                  <a:lnTo>
                    <a:pt x="1037" y="1783"/>
                  </a:lnTo>
                  <a:lnTo>
                    <a:pt x="997" y="1814"/>
                  </a:lnTo>
                  <a:lnTo>
                    <a:pt x="953" y="1844"/>
                  </a:lnTo>
                  <a:lnTo>
                    <a:pt x="905" y="1873"/>
                  </a:lnTo>
                  <a:lnTo>
                    <a:pt x="854" y="1902"/>
                  </a:lnTo>
                  <a:lnTo>
                    <a:pt x="801" y="1929"/>
                  </a:lnTo>
                  <a:lnTo>
                    <a:pt x="747" y="1955"/>
                  </a:lnTo>
                  <a:lnTo>
                    <a:pt x="691" y="1979"/>
                  </a:lnTo>
                  <a:lnTo>
                    <a:pt x="635" y="2002"/>
                  </a:lnTo>
                  <a:lnTo>
                    <a:pt x="579" y="2023"/>
                  </a:lnTo>
                  <a:lnTo>
                    <a:pt x="525" y="2042"/>
                  </a:lnTo>
                  <a:lnTo>
                    <a:pt x="471" y="2059"/>
                  </a:lnTo>
                  <a:lnTo>
                    <a:pt x="420" y="2073"/>
                  </a:lnTo>
                  <a:lnTo>
                    <a:pt x="372" y="2086"/>
                  </a:lnTo>
                  <a:lnTo>
                    <a:pt x="328" y="2095"/>
                  </a:lnTo>
                  <a:lnTo>
                    <a:pt x="288" y="2102"/>
                  </a:lnTo>
                  <a:lnTo>
                    <a:pt x="252" y="2107"/>
                  </a:lnTo>
                  <a:lnTo>
                    <a:pt x="243" y="2107"/>
                  </a:lnTo>
                  <a:lnTo>
                    <a:pt x="194" y="2112"/>
                  </a:lnTo>
                  <a:lnTo>
                    <a:pt x="153" y="2117"/>
                  </a:lnTo>
                  <a:lnTo>
                    <a:pt x="118" y="2121"/>
                  </a:lnTo>
                  <a:lnTo>
                    <a:pt x="90" y="2126"/>
                  </a:lnTo>
                  <a:lnTo>
                    <a:pt x="67" y="2130"/>
                  </a:lnTo>
                  <a:lnTo>
                    <a:pt x="49" y="2134"/>
                  </a:lnTo>
                  <a:lnTo>
                    <a:pt x="35" y="2137"/>
                  </a:lnTo>
                  <a:lnTo>
                    <a:pt x="25" y="2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4727244" y="2693936"/>
              <a:ext cx="488786" cy="665362"/>
            </a:xfrm>
            <a:custGeom>
              <a:avLst/>
              <a:gdLst>
                <a:gd name="T0" fmla="*/ 1369 w 1482"/>
                <a:gd name="T1" fmla="*/ 1485 h 2081"/>
                <a:gd name="T2" fmla="*/ 1365 w 1482"/>
                <a:gd name="T3" fmla="*/ 1191 h 2081"/>
                <a:gd name="T4" fmla="*/ 1364 w 1482"/>
                <a:gd name="T5" fmla="*/ 901 h 2081"/>
                <a:gd name="T6" fmla="*/ 1363 w 1482"/>
                <a:gd name="T7" fmla="*/ 495 h 2081"/>
                <a:gd name="T8" fmla="*/ 1376 w 1482"/>
                <a:gd name="T9" fmla="*/ 428 h 2081"/>
                <a:gd name="T10" fmla="*/ 1451 w 1482"/>
                <a:gd name="T11" fmla="*/ 355 h 2081"/>
                <a:gd name="T12" fmla="*/ 1481 w 1482"/>
                <a:gd name="T13" fmla="*/ 296 h 2081"/>
                <a:gd name="T14" fmla="*/ 1465 w 1482"/>
                <a:gd name="T15" fmla="*/ 231 h 2081"/>
                <a:gd name="T16" fmla="*/ 1443 w 1482"/>
                <a:gd name="T17" fmla="*/ 187 h 2081"/>
                <a:gd name="T18" fmla="*/ 1422 w 1482"/>
                <a:gd name="T19" fmla="*/ 130 h 2081"/>
                <a:gd name="T20" fmla="*/ 1394 w 1482"/>
                <a:gd name="T21" fmla="*/ 63 h 2081"/>
                <a:gd name="T22" fmla="*/ 1354 w 1482"/>
                <a:gd name="T23" fmla="*/ 11 h 2081"/>
                <a:gd name="T24" fmla="*/ 1298 w 1482"/>
                <a:gd name="T25" fmla="*/ 3 h 2081"/>
                <a:gd name="T26" fmla="*/ 1221 w 1482"/>
                <a:gd name="T27" fmla="*/ 65 h 2081"/>
                <a:gd name="T28" fmla="*/ 1182 w 1482"/>
                <a:gd name="T29" fmla="*/ 140 h 2081"/>
                <a:gd name="T30" fmla="*/ 1198 w 1482"/>
                <a:gd name="T31" fmla="*/ 183 h 2081"/>
                <a:gd name="T32" fmla="*/ 1228 w 1482"/>
                <a:gd name="T33" fmla="*/ 201 h 2081"/>
                <a:gd name="T34" fmla="*/ 1247 w 1482"/>
                <a:gd name="T35" fmla="*/ 1603 h 2081"/>
                <a:gd name="T36" fmla="*/ 1242 w 1482"/>
                <a:gd name="T37" fmla="*/ 1640 h 2081"/>
                <a:gd name="T38" fmla="*/ 1219 w 1482"/>
                <a:gd name="T39" fmla="*/ 1707 h 2081"/>
                <a:gd name="T40" fmla="*/ 1162 w 1482"/>
                <a:gd name="T41" fmla="*/ 1777 h 2081"/>
                <a:gd name="T42" fmla="*/ 1057 w 1482"/>
                <a:gd name="T43" fmla="*/ 1826 h 2081"/>
                <a:gd name="T44" fmla="*/ 890 w 1482"/>
                <a:gd name="T45" fmla="*/ 1832 h 2081"/>
                <a:gd name="T46" fmla="*/ 676 w 1482"/>
                <a:gd name="T47" fmla="*/ 1816 h 2081"/>
                <a:gd name="T48" fmla="*/ 458 w 1482"/>
                <a:gd name="T49" fmla="*/ 1777 h 2081"/>
                <a:gd name="T50" fmla="*/ 279 w 1482"/>
                <a:gd name="T51" fmla="*/ 1697 h 2081"/>
                <a:gd name="T52" fmla="*/ 181 w 1482"/>
                <a:gd name="T53" fmla="*/ 1557 h 2081"/>
                <a:gd name="T54" fmla="*/ 186 w 1482"/>
                <a:gd name="T55" fmla="*/ 1399 h 2081"/>
                <a:gd name="T56" fmla="*/ 208 w 1482"/>
                <a:gd name="T57" fmla="*/ 1346 h 2081"/>
                <a:gd name="T58" fmla="*/ 257 w 1482"/>
                <a:gd name="T59" fmla="*/ 1259 h 2081"/>
                <a:gd name="T60" fmla="*/ 319 w 1482"/>
                <a:gd name="T61" fmla="*/ 1187 h 2081"/>
                <a:gd name="T62" fmla="*/ 358 w 1482"/>
                <a:gd name="T63" fmla="*/ 1139 h 2081"/>
                <a:gd name="T64" fmla="*/ 354 w 1482"/>
                <a:gd name="T65" fmla="*/ 1110 h 2081"/>
                <a:gd name="T66" fmla="*/ 315 w 1482"/>
                <a:gd name="T67" fmla="*/ 1115 h 2081"/>
                <a:gd name="T68" fmla="*/ 265 w 1482"/>
                <a:gd name="T69" fmla="*/ 1154 h 2081"/>
                <a:gd name="T70" fmla="*/ 184 w 1482"/>
                <a:gd name="T71" fmla="*/ 1237 h 2081"/>
                <a:gd name="T72" fmla="*/ 83 w 1482"/>
                <a:gd name="T73" fmla="*/ 1370 h 2081"/>
                <a:gd name="T74" fmla="*/ 10 w 1482"/>
                <a:gd name="T75" fmla="*/ 1538 h 2081"/>
                <a:gd name="T76" fmla="*/ 14 w 1482"/>
                <a:gd name="T77" fmla="*/ 1727 h 2081"/>
                <a:gd name="T78" fmla="*/ 143 w 1482"/>
                <a:gd name="T79" fmla="*/ 1925 h 2081"/>
                <a:gd name="T80" fmla="*/ 165 w 1482"/>
                <a:gd name="T81" fmla="*/ 1943 h 2081"/>
                <a:gd name="T82" fmla="*/ 218 w 1482"/>
                <a:gd name="T83" fmla="*/ 1976 h 2081"/>
                <a:gd name="T84" fmla="*/ 306 w 1482"/>
                <a:gd name="T85" fmla="*/ 2017 h 2081"/>
                <a:gd name="T86" fmla="*/ 433 w 1482"/>
                <a:gd name="T87" fmla="*/ 2057 h 2081"/>
                <a:gd name="T88" fmla="*/ 560 w 1482"/>
                <a:gd name="T89" fmla="*/ 2078 h 2081"/>
                <a:gd name="T90" fmla="*/ 776 w 1482"/>
                <a:gd name="T91" fmla="*/ 2071 h 2081"/>
                <a:gd name="T92" fmla="*/ 1017 w 1482"/>
                <a:gd name="T93" fmla="*/ 2018 h 2081"/>
                <a:gd name="T94" fmla="*/ 1228 w 1482"/>
                <a:gd name="T95" fmla="*/ 1909 h 2081"/>
                <a:gd name="T96" fmla="*/ 1356 w 1482"/>
                <a:gd name="T97" fmla="*/ 1733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2" h="2081">
                  <a:moveTo>
                    <a:pt x="1369" y="1678"/>
                  </a:moveTo>
                  <a:lnTo>
                    <a:pt x="1372" y="1618"/>
                  </a:lnTo>
                  <a:lnTo>
                    <a:pt x="1370" y="1553"/>
                  </a:lnTo>
                  <a:lnTo>
                    <a:pt x="1369" y="1485"/>
                  </a:lnTo>
                  <a:lnTo>
                    <a:pt x="1368" y="1414"/>
                  </a:lnTo>
                  <a:lnTo>
                    <a:pt x="1367" y="1341"/>
                  </a:lnTo>
                  <a:lnTo>
                    <a:pt x="1366" y="1266"/>
                  </a:lnTo>
                  <a:lnTo>
                    <a:pt x="1365" y="1191"/>
                  </a:lnTo>
                  <a:lnTo>
                    <a:pt x="1365" y="1117"/>
                  </a:lnTo>
                  <a:lnTo>
                    <a:pt x="1364" y="1043"/>
                  </a:lnTo>
                  <a:lnTo>
                    <a:pt x="1364" y="971"/>
                  </a:lnTo>
                  <a:lnTo>
                    <a:pt x="1364" y="901"/>
                  </a:lnTo>
                  <a:lnTo>
                    <a:pt x="1363" y="772"/>
                  </a:lnTo>
                  <a:lnTo>
                    <a:pt x="1364" y="504"/>
                  </a:lnTo>
                  <a:lnTo>
                    <a:pt x="1364" y="499"/>
                  </a:lnTo>
                  <a:lnTo>
                    <a:pt x="1363" y="495"/>
                  </a:lnTo>
                  <a:lnTo>
                    <a:pt x="1363" y="484"/>
                  </a:lnTo>
                  <a:lnTo>
                    <a:pt x="1364" y="469"/>
                  </a:lnTo>
                  <a:lnTo>
                    <a:pt x="1368" y="449"/>
                  </a:lnTo>
                  <a:lnTo>
                    <a:pt x="1376" y="428"/>
                  </a:lnTo>
                  <a:lnTo>
                    <a:pt x="1388" y="406"/>
                  </a:lnTo>
                  <a:lnTo>
                    <a:pt x="1407" y="385"/>
                  </a:lnTo>
                  <a:lnTo>
                    <a:pt x="1433" y="368"/>
                  </a:lnTo>
                  <a:lnTo>
                    <a:pt x="1451" y="355"/>
                  </a:lnTo>
                  <a:lnTo>
                    <a:pt x="1465" y="342"/>
                  </a:lnTo>
                  <a:lnTo>
                    <a:pt x="1474" y="327"/>
                  </a:lnTo>
                  <a:lnTo>
                    <a:pt x="1480" y="312"/>
                  </a:lnTo>
                  <a:lnTo>
                    <a:pt x="1481" y="296"/>
                  </a:lnTo>
                  <a:lnTo>
                    <a:pt x="1480" y="280"/>
                  </a:lnTo>
                  <a:lnTo>
                    <a:pt x="1477" y="264"/>
                  </a:lnTo>
                  <a:lnTo>
                    <a:pt x="1471" y="247"/>
                  </a:lnTo>
                  <a:lnTo>
                    <a:pt x="1465" y="231"/>
                  </a:lnTo>
                  <a:lnTo>
                    <a:pt x="1457" y="215"/>
                  </a:lnTo>
                  <a:lnTo>
                    <a:pt x="1449" y="200"/>
                  </a:lnTo>
                  <a:lnTo>
                    <a:pt x="1447" y="197"/>
                  </a:lnTo>
                  <a:lnTo>
                    <a:pt x="1443" y="187"/>
                  </a:lnTo>
                  <a:lnTo>
                    <a:pt x="1438" y="175"/>
                  </a:lnTo>
                  <a:lnTo>
                    <a:pt x="1433" y="162"/>
                  </a:lnTo>
                  <a:lnTo>
                    <a:pt x="1428" y="146"/>
                  </a:lnTo>
                  <a:lnTo>
                    <a:pt x="1422" y="130"/>
                  </a:lnTo>
                  <a:lnTo>
                    <a:pt x="1416" y="113"/>
                  </a:lnTo>
                  <a:lnTo>
                    <a:pt x="1409" y="96"/>
                  </a:lnTo>
                  <a:lnTo>
                    <a:pt x="1402" y="79"/>
                  </a:lnTo>
                  <a:lnTo>
                    <a:pt x="1394" y="63"/>
                  </a:lnTo>
                  <a:lnTo>
                    <a:pt x="1385" y="47"/>
                  </a:lnTo>
                  <a:lnTo>
                    <a:pt x="1375" y="33"/>
                  </a:lnTo>
                  <a:lnTo>
                    <a:pt x="1365" y="21"/>
                  </a:lnTo>
                  <a:lnTo>
                    <a:pt x="1354" y="11"/>
                  </a:lnTo>
                  <a:lnTo>
                    <a:pt x="1341" y="4"/>
                  </a:lnTo>
                  <a:lnTo>
                    <a:pt x="1328" y="0"/>
                  </a:lnTo>
                  <a:lnTo>
                    <a:pt x="1314" y="0"/>
                  </a:lnTo>
                  <a:lnTo>
                    <a:pt x="1298" y="3"/>
                  </a:lnTo>
                  <a:lnTo>
                    <a:pt x="1281" y="10"/>
                  </a:lnTo>
                  <a:lnTo>
                    <a:pt x="1263" y="23"/>
                  </a:lnTo>
                  <a:lnTo>
                    <a:pt x="1244" y="40"/>
                  </a:lnTo>
                  <a:lnTo>
                    <a:pt x="1221" y="65"/>
                  </a:lnTo>
                  <a:lnTo>
                    <a:pt x="1204" y="87"/>
                  </a:lnTo>
                  <a:lnTo>
                    <a:pt x="1192" y="107"/>
                  </a:lnTo>
                  <a:lnTo>
                    <a:pt x="1185" y="125"/>
                  </a:lnTo>
                  <a:lnTo>
                    <a:pt x="1182" y="140"/>
                  </a:lnTo>
                  <a:lnTo>
                    <a:pt x="1182" y="154"/>
                  </a:lnTo>
                  <a:lnTo>
                    <a:pt x="1186" y="165"/>
                  </a:lnTo>
                  <a:lnTo>
                    <a:pt x="1191" y="175"/>
                  </a:lnTo>
                  <a:lnTo>
                    <a:pt x="1198" y="183"/>
                  </a:lnTo>
                  <a:lnTo>
                    <a:pt x="1206" y="190"/>
                  </a:lnTo>
                  <a:lnTo>
                    <a:pt x="1214" y="195"/>
                  </a:lnTo>
                  <a:lnTo>
                    <a:pt x="1222" y="199"/>
                  </a:lnTo>
                  <a:lnTo>
                    <a:pt x="1228" y="201"/>
                  </a:lnTo>
                  <a:lnTo>
                    <a:pt x="1233" y="203"/>
                  </a:lnTo>
                  <a:lnTo>
                    <a:pt x="1236" y="204"/>
                  </a:lnTo>
                  <a:lnTo>
                    <a:pt x="1247" y="1601"/>
                  </a:lnTo>
                  <a:lnTo>
                    <a:pt x="1247" y="1603"/>
                  </a:lnTo>
                  <a:lnTo>
                    <a:pt x="1247" y="1608"/>
                  </a:lnTo>
                  <a:lnTo>
                    <a:pt x="1246" y="1617"/>
                  </a:lnTo>
                  <a:lnTo>
                    <a:pt x="1245" y="1627"/>
                  </a:lnTo>
                  <a:lnTo>
                    <a:pt x="1242" y="1640"/>
                  </a:lnTo>
                  <a:lnTo>
                    <a:pt x="1239" y="1655"/>
                  </a:lnTo>
                  <a:lnTo>
                    <a:pt x="1234" y="1671"/>
                  </a:lnTo>
                  <a:lnTo>
                    <a:pt x="1227" y="1689"/>
                  </a:lnTo>
                  <a:lnTo>
                    <a:pt x="1219" y="1707"/>
                  </a:lnTo>
                  <a:lnTo>
                    <a:pt x="1209" y="1725"/>
                  </a:lnTo>
                  <a:lnTo>
                    <a:pt x="1196" y="1743"/>
                  </a:lnTo>
                  <a:lnTo>
                    <a:pt x="1180" y="1760"/>
                  </a:lnTo>
                  <a:lnTo>
                    <a:pt x="1162" y="1777"/>
                  </a:lnTo>
                  <a:lnTo>
                    <a:pt x="1141" y="1792"/>
                  </a:lnTo>
                  <a:lnTo>
                    <a:pt x="1117" y="1806"/>
                  </a:lnTo>
                  <a:lnTo>
                    <a:pt x="1089" y="1817"/>
                  </a:lnTo>
                  <a:lnTo>
                    <a:pt x="1057" y="1826"/>
                  </a:lnTo>
                  <a:lnTo>
                    <a:pt x="1022" y="1832"/>
                  </a:lnTo>
                  <a:lnTo>
                    <a:pt x="982" y="1835"/>
                  </a:lnTo>
                  <a:lnTo>
                    <a:pt x="938" y="1834"/>
                  </a:lnTo>
                  <a:lnTo>
                    <a:pt x="890" y="1832"/>
                  </a:lnTo>
                  <a:lnTo>
                    <a:pt x="839" y="1829"/>
                  </a:lnTo>
                  <a:lnTo>
                    <a:pt x="786" y="1825"/>
                  </a:lnTo>
                  <a:lnTo>
                    <a:pt x="731" y="1821"/>
                  </a:lnTo>
                  <a:lnTo>
                    <a:pt x="676" y="1816"/>
                  </a:lnTo>
                  <a:lnTo>
                    <a:pt x="620" y="1809"/>
                  </a:lnTo>
                  <a:lnTo>
                    <a:pt x="565" y="1800"/>
                  </a:lnTo>
                  <a:lnTo>
                    <a:pt x="511" y="1790"/>
                  </a:lnTo>
                  <a:lnTo>
                    <a:pt x="458" y="1777"/>
                  </a:lnTo>
                  <a:lnTo>
                    <a:pt x="408" y="1762"/>
                  </a:lnTo>
                  <a:lnTo>
                    <a:pt x="361" y="1744"/>
                  </a:lnTo>
                  <a:lnTo>
                    <a:pt x="318" y="1722"/>
                  </a:lnTo>
                  <a:lnTo>
                    <a:pt x="279" y="1697"/>
                  </a:lnTo>
                  <a:lnTo>
                    <a:pt x="245" y="1669"/>
                  </a:lnTo>
                  <a:lnTo>
                    <a:pt x="217" y="1636"/>
                  </a:lnTo>
                  <a:lnTo>
                    <a:pt x="195" y="1599"/>
                  </a:lnTo>
                  <a:lnTo>
                    <a:pt x="181" y="1557"/>
                  </a:lnTo>
                  <a:lnTo>
                    <a:pt x="173" y="1511"/>
                  </a:lnTo>
                  <a:lnTo>
                    <a:pt x="174" y="1459"/>
                  </a:lnTo>
                  <a:lnTo>
                    <a:pt x="185" y="1401"/>
                  </a:lnTo>
                  <a:lnTo>
                    <a:pt x="186" y="1399"/>
                  </a:lnTo>
                  <a:lnTo>
                    <a:pt x="189" y="1391"/>
                  </a:lnTo>
                  <a:lnTo>
                    <a:pt x="193" y="1379"/>
                  </a:lnTo>
                  <a:lnTo>
                    <a:pt x="200" y="1364"/>
                  </a:lnTo>
                  <a:lnTo>
                    <a:pt x="208" y="1346"/>
                  </a:lnTo>
                  <a:lnTo>
                    <a:pt x="218" y="1326"/>
                  </a:lnTo>
                  <a:lnTo>
                    <a:pt x="230" y="1304"/>
                  </a:lnTo>
                  <a:lnTo>
                    <a:pt x="242" y="1281"/>
                  </a:lnTo>
                  <a:lnTo>
                    <a:pt x="257" y="1259"/>
                  </a:lnTo>
                  <a:lnTo>
                    <a:pt x="272" y="1237"/>
                  </a:lnTo>
                  <a:lnTo>
                    <a:pt x="289" y="1216"/>
                  </a:lnTo>
                  <a:lnTo>
                    <a:pt x="307" y="1198"/>
                  </a:lnTo>
                  <a:lnTo>
                    <a:pt x="319" y="1187"/>
                  </a:lnTo>
                  <a:lnTo>
                    <a:pt x="333" y="1174"/>
                  </a:lnTo>
                  <a:lnTo>
                    <a:pt x="345" y="1161"/>
                  </a:lnTo>
                  <a:lnTo>
                    <a:pt x="353" y="1150"/>
                  </a:lnTo>
                  <a:lnTo>
                    <a:pt x="358" y="1139"/>
                  </a:lnTo>
                  <a:lnTo>
                    <a:pt x="361" y="1129"/>
                  </a:lnTo>
                  <a:lnTo>
                    <a:pt x="361" y="1121"/>
                  </a:lnTo>
                  <a:lnTo>
                    <a:pt x="359" y="1114"/>
                  </a:lnTo>
                  <a:lnTo>
                    <a:pt x="354" y="1110"/>
                  </a:lnTo>
                  <a:lnTo>
                    <a:pt x="347" y="1107"/>
                  </a:lnTo>
                  <a:lnTo>
                    <a:pt x="338" y="1107"/>
                  </a:lnTo>
                  <a:lnTo>
                    <a:pt x="327" y="1110"/>
                  </a:lnTo>
                  <a:lnTo>
                    <a:pt x="315" y="1115"/>
                  </a:lnTo>
                  <a:lnTo>
                    <a:pt x="301" y="1123"/>
                  </a:lnTo>
                  <a:lnTo>
                    <a:pt x="285" y="1135"/>
                  </a:lnTo>
                  <a:lnTo>
                    <a:pt x="268" y="1151"/>
                  </a:lnTo>
                  <a:lnTo>
                    <a:pt x="265" y="1154"/>
                  </a:lnTo>
                  <a:lnTo>
                    <a:pt x="249" y="1169"/>
                  </a:lnTo>
                  <a:lnTo>
                    <a:pt x="230" y="1189"/>
                  </a:lnTo>
                  <a:lnTo>
                    <a:pt x="208" y="1211"/>
                  </a:lnTo>
                  <a:lnTo>
                    <a:pt x="184" y="1237"/>
                  </a:lnTo>
                  <a:lnTo>
                    <a:pt x="159" y="1266"/>
                  </a:lnTo>
                  <a:lnTo>
                    <a:pt x="133" y="1298"/>
                  </a:lnTo>
                  <a:lnTo>
                    <a:pt x="107" y="1333"/>
                  </a:lnTo>
                  <a:lnTo>
                    <a:pt x="83" y="1370"/>
                  </a:lnTo>
                  <a:lnTo>
                    <a:pt x="60" y="1409"/>
                  </a:lnTo>
                  <a:lnTo>
                    <a:pt x="40" y="1450"/>
                  </a:lnTo>
                  <a:lnTo>
                    <a:pt x="23" y="1493"/>
                  </a:lnTo>
                  <a:lnTo>
                    <a:pt x="10" y="1538"/>
                  </a:lnTo>
                  <a:lnTo>
                    <a:pt x="2" y="1584"/>
                  </a:lnTo>
                  <a:lnTo>
                    <a:pt x="0" y="1631"/>
                  </a:lnTo>
                  <a:lnTo>
                    <a:pt x="3" y="1679"/>
                  </a:lnTo>
                  <a:lnTo>
                    <a:pt x="14" y="1727"/>
                  </a:lnTo>
                  <a:lnTo>
                    <a:pt x="33" y="1777"/>
                  </a:lnTo>
                  <a:lnTo>
                    <a:pt x="60" y="1826"/>
                  </a:lnTo>
                  <a:lnTo>
                    <a:pt x="97" y="1876"/>
                  </a:lnTo>
                  <a:lnTo>
                    <a:pt x="143" y="1925"/>
                  </a:lnTo>
                  <a:lnTo>
                    <a:pt x="147" y="1928"/>
                  </a:lnTo>
                  <a:lnTo>
                    <a:pt x="151" y="1932"/>
                  </a:lnTo>
                  <a:lnTo>
                    <a:pt x="157" y="1937"/>
                  </a:lnTo>
                  <a:lnTo>
                    <a:pt x="165" y="1943"/>
                  </a:lnTo>
                  <a:lnTo>
                    <a:pt x="175" y="1950"/>
                  </a:lnTo>
                  <a:lnTo>
                    <a:pt x="187" y="1958"/>
                  </a:lnTo>
                  <a:lnTo>
                    <a:pt x="201" y="1967"/>
                  </a:lnTo>
                  <a:lnTo>
                    <a:pt x="218" y="1976"/>
                  </a:lnTo>
                  <a:lnTo>
                    <a:pt x="236" y="1986"/>
                  </a:lnTo>
                  <a:lnTo>
                    <a:pt x="257" y="1996"/>
                  </a:lnTo>
                  <a:lnTo>
                    <a:pt x="280" y="2007"/>
                  </a:lnTo>
                  <a:lnTo>
                    <a:pt x="306" y="2017"/>
                  </a:lnTo>
                  <a:lnTo>
                    <a:pt x="334" y="2028"/>
                  </a:lnTo>
                  <a:lnTo>
                    <a:pt x="364" y="2038"/>
                  </a:lnTo>
                  <a:lnTo>
                    <a:pt x="397" y="2048"/>
                  </a:lnTo>
                  <a:lnTo>
                    <a:pt x="433" y="2057"/>
                  </a:lnTo>
                  <a:lnTo>
                    <a:pt x="471" y="2066"/>
                  </a:lnTo>
                  <a:lnTo>
                    <a:pt x="477" y="2068"/>
                  </a:lnTo>
                  <a:lnTo>
                    <a:pt x="516" y="2074"/>
                  </a:lnTo>
                  <a:lnTo>
                    <a:pt x="560" y="2078"/>
                  </a:lnTo>
                  <a:lnTo>
                    <a:pt x="609" y="2080"/>
                  </a:lnTo>
                  <a:lnTo>
                    <a:pt x="661" y="2080"/>
                  </a:lnTo>
                  <a:lnTo>
                    <a:pt x="718" y="2077"/>
                  </a:lnTo>
                  <a:lnTo>
                    <a:pt x="776" y="2071"/>
                  </a:lnTo>
                  <a:lnTo>
                    <a:pt x="836" y="2063"/>
                  </a:lnTo>
                  <a:lnTo>
                    <a:pt x="897" y="2051"/>
                  </a:lnTo>
                  <a:lnTo>
                    <a:pt x="957" y="2036"/>
                  </a:lnTo>
                  <a:lnTo>
                    <a:pt x="1017" y="2018"/>
                  </a:lnTo>
                  <a:lnTo>
                    <a:pt x="1074" y="1996"/>
                  </a:lnTo>
                  <a:lnTo>
                    <a:pt x="1129" y="1971"/>
                  </a:lnTo>
                  <a:lnTo>
                    <a:pt x="1181" y="1942"/>
                  </a:lnTo>
                  <a:lnTo>
                    <a:pt x="1228" y="1909"/>
                  </a:lnTo>
                  <a:lnTo>
                    <a:pt x="1270" y="1871"/>
                  </a:lnTo>
                  <a:lnTo>
                    <a:pt x="1306" y="1830"/>
                  </a:lnTo>
                  <a:lnTo>
                    <a:pt x="1335" y="1784"/>
                  </a:lnTo>
                  <a:lnTo>
                    <a:pt x="1356" y="1733"/>
                  </a:lnTo>
                  <a:lnTo>
                    <a:pt x="1369" y="1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4727244" y="2693936"/>
              <a:ext cx="488786" cy="665362"/>
            </a:xfrm>
            <a:custGeom>
              <a:avLst/>
              <a:gdLst>
                <a:gd name="T0" fmla="*/ 1364 w 1482"/>
                <a:gd name="T1" fmla="*/ 469 h 2081"/>
                <a:gd name="T2" fmla="*/ 1407 w 1482"/>
                <a:gd name="T3" fmla="*/ 385 h 2081"/>
                <a:gd name="T4" fmla="*/ 1474 w 1482"/>
                <a:gd name="T5" fmla="*/ 327 h 2081"/>
                <a:gd name="T6" fmla="*/ 1477 w 1482"/>
                <a:gd name="T7" fmla="*/ 264 h 2081"/>
                <a:gd name="T8" fmla="*/ 1449 w 1482"/>
                <a:gd name="T9" fmla="*/ 200 h 2081"/>
                <a:gd name="T10" fmla="*/ 1433 w 1482"/>
                <a:gd name="T11" fmla="*/ 162 h 2081"/>
                <a:gd name="T12" fmla="*/ 1409 w 1482"/>
                <a:gd name="T13" fmla="*/ 96 h 2081"/>
                <a:gd name="T14" fmla="*/ 1375 w 1482"/>
                <a:gd name="T15" fmla="*/ 33 h 2081"/>
                <a:gd name="T16" fmla="*/ 1328 w 1482"/>
                <a:gd name="T17" fmla="*/ 0 h 2081"/>
                <a:gd name="T18" fmla="*/ 1263 w 1482"/>
                <a:gd name="T19" fmla="*/ 23 h 2081"/>
                <a:gd name="T20" fmla="*/ 1192 w 1482"/>
                <a:gd name="T21" fmla="*/ 107 h 2081"/>
                <a:gd name="T22" fmla="*/ 1186 w 1482"/>
                <a:gd name="T23" fmla="*/ 165 h 2081"/>
                <a:gd name="T24" fmla="*/ 1214 w 1482"/>
                <a:gd name="T25" fmla="*/ 195 h 2081"/>
                <a:gd name="T26" fmla="*/ 1236 w 1482"/>
                <a:gd name="T27" fmla="*/ 204 h 2081"/>
                <a:gd name="T28" fmla="*/ 1247 w 1482"/>
                <a:gd name="T29" fmla="*/ 1608 h 2081"/>
                <a:gd name="T30" fmla="*/ 1239 w 1482"/>
                <a:gd name="T31" fmla="*/ 1655 h 2081"/>
                <a:gd name="T32" fmla="*/ 1209 w 1482"/>
                <a:gd name="T33" fmla="*/ 1725 h 2081"/>
                <a:gd name="T34" fmla="*/ 1141 w 1482"/>
                <a:gd name="T35" fmla="*/ 1792 h 2081"/>
                <a:gd name="T36" fmla="*/ 1022 w 1482"/>
                <a:gd name="T37" fmla="*/ 1832 h 2081"/>
                <a:gd name="T38" fmla="*/ 839 w 1482"/>
                <a:gd name="T39" fmla="*/ 1829 h 2081"/>
                <a:gd name="T40" fmla="*/ 620 w 1482"/>
                <a:gd name="T41" fmla="*/ 1809 h 2081"/>
                <a:gd name="T42" fmla="*/ 408 w 1482"/>
                <a:gd name="T43" fmla="*/ 1762 h 2081"/>
                <a:gd name="T44" fmla="*/ 245 w 1482"/>
                <a:gd name="T45" fmla="*/ 1669 h 2081"/>
                <a:gd name="T46" fmla="*/ 173 w 1482"/>
                <a:gd name="T47" fmla="*/ 1511 h 2081"/>
                <a:gd name="T48" fmla="*/ 189 w 1482"/>
                <a:gd name="T49" fmla="*/ 1391 h 2081"/>
                <a:gd name="T50" fmla="*/ 218 w 1482"/>
                <a:gd name="T51" fmla="*/ 1326 h 2081"/>
                <a:gd name="T52" fmla="*/ 272 w 1482"/>
                <a:gd name="T53" fmla="*/ 1237 h 2081"/>
                <a:gd name="T54" fmla="*/ 333 w 1482"/>
                <a:gd name="T55" fmla="*/ 1174 h 2081"/>
                <a:gd name="T56" fmla="*/ 361 w 1482"/>
                <a:gd name="T57" fmla="*/ 1129 h 2081"/>
                <a:gd name="T58" fmla="*/ 347 w 1482"/>
                <a:gd name="T59" fmla="*/ 1107 h 2081"/>
                <a:gd name="T60" fmla="*/ 301 w 1482"/>
                <a:gd name="T61" fmla="*/ 1123 h 2081"/>
                <a:gd name="T62" fmla="*/ 249 w 1482"/>
                <a:gd name="T63" fmla="*/ 1169 h 2081"/>
                <a:gd name="T64" fmla="*/ 159 w 1482"/>
                <a:gd name="T65" fmla="*/ 1266 h 2081"/>
                <a:gd name="T66" fmla="*/ 60 w 1482"/>
                <a:gd name="T67" fmla="*/ 1409 h 2081"/>
                <a:gd name="T68" fmla="*/ 2 w 1482"/>
                <a:gd name="T69" fmla="*/ 1584 h 2081"/>
                <a:gd name="T70" fmla="*/ 33 w 1482"/>
                <a:gd name="T71" fmla="*/ 1777 h 2081"/>
                <a:gd name="T72" fmla="*/ 144 w 1482"/>
                <a:gd name="T73" fmla="*/ 1926 h 2081"/>
                <a:gd name="T74" fmla="*/ 165 w 1482"/>
                <a:gd name="T75" fmla="*/ 1943 h 2081"/>
                <a:gd name="T76" fmla="*/ 218 w 1482"/>
                <a:gd name="T77" fmla="*/ 1976 h 2081"/>
                <a:gd name="T78" fmla="*/ 306 w 1482"/>
                <a:gd name="T79" fmla="*/ 2017 h 2081"/>
                <a:gd name="T80" fmla="*/ 433 w 1482"/>
                <a:gd name="T81" fmla="*/ 2057 h 2081"/>
                <a:gd name="T82" fmla="*/ 560 w 1482"/>
                <a:gd name="T83" fmla="*/ 2078 h 2081"/>
                <a:gd name="T84" fmla="*/ 776 w 1482"/>
                <a:gd name="T85" fmla="*/ 2071 h 2081"/>
                <a:gd name="T86" fmla="*/ 1017 w 1482"/>
                <a:gd name="T87" fmla="*/ 2018 h 2081"/>
                <a:gd name="T88" fmla="*/ 1228 w 1482"/>
                <a:gd name="T89" fmla="*/ 1909 h 2081"/>
                <a:gd name="T90" fmla="*/ 1356 w 1482"/>
                <a:gd name="T91" fmla="*/ 1733 h 2081"/>
                <a:gd name="T92" fmla="*/ 1369 w 1482"/>
                <a:gd name="T93" fmla="*/ 1485 h 2081"/>
                <a:gd name="T94" fmla="*/ 1365 w 1482"/>
                <a:gd name="T95" fmla="*/ 1191 h 2081"/>
                <a:gd name="T96" fmla="*/ 1364 w 1482"/>
                <a:gd name="T97" fmla="*/ 901 h 2081"/>
                <a:gd name="T98" fmla="*/ 1363 w 1482"/>
                <a:gd name="T99" fmla="*/ 661 h 2081"/>
                <a:gd name="T100" fmla="*/ 1364 w 1482"/>
                <a:gd name="T101" fmla="*/ 519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2" h="2081">
                  <a:moveTo>
                    <a:pt x="1364" y="499"/>
                  </a:moveTo>
                  <a:lnTo>
                    <a:pt x="1363" y="495"/>
                  </a:lnTo>
                  <a:lnTo>
                    <a:pt x="1363" y="484"/>
                  </a:lnTo>
                  <a:lnTo>
                    <a:pt x="1364" y="469"/>
                  </a:lnTo>
                  <a:lnTo>
                    <a:pt x="1368" y="449"/>
                  </a:lnTo>
                  <a:lnTo>
                    <a:pt x="1376" y="428"/>
                  </a:lnTo>
                  <a:lnTo>
                    <a:pt x="1388" y="406"/>
                  </a:lnTo>
                  <a:lnTo>
                    <a:pt x="1407" y="385"/>
                  </a:lnTo>
                  <a:lnTo>
                    <a:pt x="1433" y="368"/>
                  </a:lnTo>
                  <a:lnTo>
                    <a:pt x="1451" y="355"/>
                  </a:lnTo>
                  <a:lnTo>
                    <a:pt x="1465" y="342"/>
                  </a:lnTo>
                  <a:lnTo>
                    <a:pt x="1474" y="327"/>
                  </a:lnTo>
                  <a:lnTo>
                    <a:pt x="1480" y="312"/>
                  </a:lnTo>
                  <a:lnTo>
                    <a:pt x="1481" y="296"/>
                  </a:lnTo>
                  <a:lnTo>
                    <a:pt x="1480" y="280"/>
                  </a:lnTo>
                  <a:lnTo>
                    <a:pt x="1477" y="264"/>
                  </a:lnTo>
                  <a:lnTo>
                    <a:pt x="1471" y="247"/>
                  </a:lnTo>
                  <a:lnTo>
                    <a:pt x="1465" y="231"/>
                  </a:lnTo>
                  <a:lnTo>
                    <a:pt x="1457" y="215"/>
                  </a:lnTo>
                  <a:lnTo>
                    <a:pt x="1449" y="200"/>
                  </a:lnTo>
                  <a:lnTo>
                    <a:pt x="1447" y="197"/>
                  </a:lnTo>
                  <a:lnTo>
                    <a:pt x="1443" y="187"/>
                  </a:lnTo>
                  <a:lnTo>
                    <a:pt x="1438" y="175"/>
                  </a:lnTo>
                  <a:lnTo>
                    <a:pt x="1433" y="162"/>
                  </a:lnTo>
                  <a:lnTo>
                    <a:pt x="1428" y="146"/>
                  </a:lnTo>
                  <a:lnTo>
                    <a:pt x="1422" y="130"/>
                  </a:lnTo>
                  <a:lnTo>
                    <a:pt x="1416" y="113"/>
                  </a:lnTo>
                  <a:lnTo>
                    <a:pt x="1409" y="96"/>
                  </a:lnTo>
                  <a:lnTo>
                    <a:pt x="1402" y="79"/>
                  </a:lnTo>
                  <a:lnTo>
                    <a:pt x="1394" y="63"/>
                  </a:lnTo>
                  <a:lnTo>
                    <a:pt x="1385" y="47"/>
                  </a:lnTo>
                  <a:lnTo>
                    <a:pt x="1375" y="33"/>
                  </a:lnTo>
                  <a:lnTo>
                    <a:pt x="1365" y="21"/>
                  </a:lnTo>
                  <a:lnTo>
                    <a:pt x="1354" y="11"/>
                  </a:lnTo>
                  <a:lnTo>
                    <a:pt x="1341" y="4"/>
                  </a:lnTo>
                  <a:lnTo>
                    <a:pt x="1328" y="0"/>
                  </a:lnTo>
                  <a:lnTo>
                    <a:pt x="1314" y="0"/>
                  </a:lnTo>
                  <a:lnTo>
                    <a:pt x="1298" y="3"/>
                  </a:lnTo>
                  <a:lnTo>
                    <a:pt x="1281" y="10"/>
                  </a:lnTo>
                  <a:lnTo>
                    <a:pt x="1263" y="23"/>
                  </a:lnTo>
                  <a:lnTo>
                    <a:pt x="1244" y="40"/>
                  </a:lnTo>
                  <a:lnTo>
                    <a:pt x="1221" y="65"/>
                  </a:lnTo>
                  <a:lnTo>
                    <a:pt x="1204" y="87"/>
                  </a:lnTo>
                  <a:lnTo>
                    <a:pt x="1192" y="107"/>
                  </a:lnTo>
                  <a:lnTo>
                    <a:pt x="1185" y="125"/>
                  </a:lnTo>
                  <a:lnTo>
                    <a:pt x="1182" y="140"/>
                  </a:lnTo>
                  <a:lnTo>
                    <a:pt x="1182" y="154"/>
                  </a:lnTo>
                  <a:lnTo>
                    <a:pt x="1186" y="165"/>
                  </a:lnTo>
                  <a:lnTo>
                    <a:pt x="1191" y="175"/>
                  </a:lnTo>
                  <a:lnTo>
                    <a:pt x="1198" y="183"/>
                  </a:lnTo>
                  <a:lnTo>
                    <a:pt x="1206" y="190"/>
                  </a:lnTo>
                  <a:lnTo>
                    <a:pt x="1214" y="195"/>
                  </a:lnTo>
                  <a:lnTo>
                    <a:pt x="1222" y="199"/>
                  </a:lnTo>
                  <a:lnTo>
                    <a:pt x="1228" y="201"/>
                  </a:lnTo>
                  <a:lnTo>
                    <a:pt x="1233" y="203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47" y="1601"/>
                  </a:lnTo>
                  <a:lnTo>
                    <a:pt x="1247" y="1603"/>
                  </a:lnTo>
                  <a:lnTo>
                    <a:pt x="1247" y="1608"/>
                  </a:lnTo>
                  <a:lnTo>
                    <a:pt x="1246" y="1617"/>
                  </a:lnTo>
                  <a:lnTo>
                    <a:pt x="1245" y="1627"/>
                  </a:lnTo>
                  <a:lnTo>
                    <a:pt x="1242" y="1640"/>
                  </a:lnTo>
                  <a:lnTo>
                    <a:pt x="1239" y="1655"/>
                  </a:lnTo>
                  <a:lnTo>
                    <a:pt x="1234" y="1671"/>
                  </a:lnTo>
                  <a:lnTo>
                    <a:pt x="1227" y="1689"/>
                  </a:lnTo>
                  <a:lnTo>
                    <a:pt x="1219" y="1707"/>
                  </a:lnTo>
                  <a:lnTo>
                    <a:pt x="1209" y="1725"/>
                  </a:lnTo>
                  <a:lnTo>
                    <a:pt x="1196" y="1743"/>
                  </a:lnTo>
                  <a:lnTo>
                    <a:pt x="1180" y="1760"/>
                  </a:lnTo>
                  <a:lnTo>
                    <a:pt x="1162" y="1777"/>
                  </a:lnTo>
                  <a:lnTo>
                    <a:pt x="1141" y="1792"/>
                  </a:lnTo>
                  <a:lnTo>
                    <a:pt x="1117" y="1806"/>
                  </a:lnTo>
                  <a:lnTo>
                    <a:pt x="1089" y="1817"/>
                  </a:lnTo>
                  <a:lnTo>
                    <a:pt x="1057" y="1826"/>
                  </a:lnTo>
                  <a:lnTo>
                    <a:pt x="1022" y="1832"/>
                  </a:lnTo>
                  <a:lnTo>
                    <a:pt x="982" y="1835"/>
                  </a:lnTo>
                  <a:lnTo>
                    <a:pt x="938" y="1834"/>
                  </a:lnTo>
                  <a:lnTo>
                    <a:pt x="890" y="1832"/>
                  </a:lnTo>
                  <a:lnTo>
                    <a:pt x="839" y="1829"/>
                  </a:lnTo>
                  <a:lnTo>
                    <a:pt x="786" y="1825"/>
                  </a:lnTo>
                  <a:lnTo>
                    <a:pt x="731" y="1821"/>
                  </a:lnTo>
                  <a:lnTo>
                    <a:pt x="676" y="1816"/>
                  </a:lnTo>
                  <a:lnTo>
                    <a:pt x="620" y="1809"/>
                  </a:lnTo>
                  <a:lnTo>
                    <a:pt x="565" y="1800"/>
                  </a:lnTo>
                  <a:lnTo>
                    <a:pt x="511" y="1790"/>
                  </a:lnTo>
                  <a:lnTo>
                    <a:pt x="458" y="1777"/>
                  </a:lnTo>
                  <a:lnTo>
                    <a:pt x="408" y="1762"/>
                  </a:lnTo>
                  <a:lnTo>
                    <a:pt x="361" y="1744"/>
                  </a:lnTo>
                  <a:lnTo>
                    <a:pt x="318" y="1722"/>
                  </a:lnTo>
                  <a:lnTo>
                    <a:pt x="279" y="1697"/>
                  </a:lnTo>
                  <a:lnTo>
                    <a:pt x="245" y="1669"/>
                  </a:lnTo>
                  <a:lnTo>
                    <a:pt x="217" y="1636"/>
                  </a:lnTo>
                  <a:lnTo>
                    <a:pt x="195" y="1599"/>
                  </a:lnTo>
                  <a:lnTo>
                    <a:pt x="181" y="1557"/>
                  </a:lnTo>
                  <a:lnTo>
                    <a:pt x="173" y="1511"/>
                  </a:lnTo>
                  <a:lnTo>
                    <a:pt x="174" y="1459"/>
                  </a:lnTo>
                  <a:lnTo>
                    <a:pt x="185" y="1401"/>
                  </a:lnTo>
                  <a:lnTo>
                    <a:pt x="186" y="1399"/>
                  </a:lnTo>
                  <a:lnTo>
                    <a:pt x="189" y="1391"/>
                  </a:lnTo>
                  <a:lnTo>
                    <a:pt x="193" y="1379"/>
                  </a:lnTo>
                  <a:lnTo>
                    <a:pt x="200" y="1364"/>
                  </a:lnTo>
                  <a:lnTo>
                    <a:pt x="208" y="1346"/>
                  </a:lnTo>
                  <a:lnTo>
                    <a:pt x="218" y="1326"/>
                  </a:lnTo>
                  <a:lnTo>
                    <a:pt x="230" y="1304"/>
                  </a:lnTo>
                  <a:lnTo>
                    <a:pt x="242" y="1281"/>
                  </a:lnTo>
                  <a:lnTo>
                    <a:pt x="257" y="1259"/>
                  </a:lnTo>
                  <a:lnTo>
                    <a:pt x="272" y="1237"/>
                  </a:lnTo>
                  <a:lnTo>
                    <a:pt x="289" y="1216"/>
                  </a:lnTo>
                  <a:lnTo>
                    <a:pt x="307" y="1198"/>
                  </a:lnTo>
                  <a:lnTo>
                    <a:pt x="319" y="1187"/>
                  </a:lnTo>
                  <a:lnTo>
                    <a:pt x="333" y="1174"/>
                  </a:lnTo>
                  <a:lnTo>
                    <a:pt x="345" y="1161"/>
                  </a:lnTo>
                  <a:lnTo>
                    <a:pt x="353" y="1150"/>
                  </a:lnTo>
                  <a:lnTo>
                    <a:pt x="358" y="1139"/>
                  </a:lnTo>
                  <a:lnTo>
                    <a:pt x="361" y="1129"/>
                  </a:lnTo>
                  <a:lnTo>
                    <a:pt x="361" y="1121"/>
                  </a:lnTo>
                  <a:lnTo>
                    <a:pt x="359" y="1114"/>
                  </a:lnTo>
                  <a:lnTo>
                    <a:pt x="354" y="1110"/>
                  </a:lnTo>
                  <a:lnTo>
                    <a:pt x="347" y="1107"/>
                  </a:lnTo>
                  <a:lnTo>
                    <a:pt x="338" y="1107"/>
                  </a:lnTo>
                  <a:lnTo>
                    <a:pt x="327" y="1110"/>
                  </a:lnTo>
                  <a:lnTo>
                    <a:pt x="315" y="1115"/>
                  </a:lnTo>
                  <a:lnTo>
                    <a:pt x="301" y="1123"/>
                  </a:lnTo>
                  <a:lnTo>
                    <a:pt x="285" y="1135"/>
                  </a:lnTo>
                  <a:lnTo>
                    <a:pt x="268" y="1151"/>
                  </a:lnTo>
                  <a:lnTo>
                    <a:pt x="265" y="1154"/>
                  </a:lnTo>
                  <a:lnTo>
                    <a:pt x="249" y="1169"/>
                  </a:lnTo>
                  <a:lnTo>
                    <a:pt x="230" y="1189"/>
                  </a:lnTo>
                  <a:lnTo>
                    <a:pt x="208" y="1211"/>
                  </a:lnTo>
                  <a:lnTo>
                    <a:pt x="184" y="1237"/>
                  </a:lnTo>
                  <a:lnTo>
                    <a:pt x="159" y="1266"/>
                  </a:lnTo>
                  <a:lnTo>
                    <a:pt x="133" y="1298"/>
                  </a:lnTo>
                  <a:lnTo>
                    <a:pt x="107" y="1333"/>
                  </a:lnTo>
                  <a:lnTo>
                    <a:pt x="83" y="1370"/>
                  </a:lnTo>
                  <a:lnTo>
                    <a:pt x="60" y="1409"/>
                  </a:lnTo>
                  <a:lnTo>
                    <a:pt x="40" y="1450"/>
                  </a:lnTo>
                  <a:lnTo>
                    <a:pt x="23" y="1493"/>
                  </a:lnTo>
                  <a:lnTo>
                    <a:pt x="10" y="1538"/>
                  </a:lnTo>
                  <a:lnTo>
                    <a:pt x="2" y="1584"/>
                  </a:lnTo>
                  <a:lnTo>
                    <a:pt x="0" y="1631"/>
                  </a:lnTo>
                  <a:lnTo>
                    <a:pt x="3" y="1679"/>
                  </a:lnTo>
                  <a:lnTo>
                    <a:pt x="14" y="1727"/>
                  </a:lnTo>
                  <a:lnTo>
                    <a:pt x="33" y="1777"/>
                  </a:lnTo>
                  <a:lnTo>
                    <a:pt x="60" y="1826"/>
                  </a:lnTo>
                  <a:lnTo>
                    <a:pt x="97" y="1876"/>
                  </a:lnTo>
                  <a:lnTo>
                    <a:pt x="143" y="1925"/>
                  </a:lnTo>
                  <a:lnTo>
                    <a:pt x="144" y="1926"/>
                  </a:lnTo>
                  <a:lnTo>
                    <a:pt x="147" y="1928"/>
                  </a:lnTo>
                  <a:lnTo>
                    <a:pt x="151" y="1932"/>
                  </a:lnTo>
                  <a:lnTo>
                    <a:pt x="157" y="1937"/>
                  </a:lnTo>
                  <a:lnTo>
                    <a:pt x="165" y="1943"/>
                  </a:lnTo>
                  <a:lnTo>
                    <a:pt x="175" y="1950"/>
                  </a:lnTo>
                  <a:lnTo>
                    <a:pt x="187" y="1958"/>
                  </a:lnTo>
                  <a:lnTo>
                    <a:pt x="201" y="1967"/>
                  </a:lnTo>
                  <a:lnTo>
                    <a:pt x="218" y="1976"/>
                  </a:lnTo>
                  <a:lnTo>
                    <a:pt x="236" y="1986"/>
                  </a:lnTo>
                  <a:lnTo>
                    <a:pt x="257" y="1996"/>
                  </a:lnTo>
                  <a:lnTo>
                    <a:pt x="280" y="2007"/>
                  </a:lnTo>
                  <a:lnTo>
                    <a:pt x="306" y="2017"/>
                  </a:lnTo>
                  <a:lnTo>
                    <a:pt x="334" y="2028"/>
                  </a:lnTo>
                  <a:lnTo>
                    <a:pt x="364" y="2038"/>
                  </a:lnTo>
                  <a:lnTo>
                    <a:pt x="397" y="2048"/>
                  </a:lnTo>
                  <a:lnTo>
                    <a:pt x="433" y="2057"/>
                  </a:lnTo>
                  <a:lnTo>
                    <a:pt x="471" y="2066"/>
                  </a:lnTo>
                  <a:lnTo>
                    <a:pt x="477" y="2068"/>
                  </a:lnTo>
                  <a:lnTo>
                    <a:pt x="516" y="2074"/>
                  </a:lnTo>
                  <a:lnTo>
                    <a:pt x="560" y="2078"/>
                  </a:lnTo>
                  <a:lnTo>
                    <a:pt x="609" y="2080"/>
                  </a:lnTo>
                  <a:lnTo>
                    <a:pt x="661" y="2080"/>
                  </a:lnTo>
                  <a:lnTo>
                    <a:pt x="718" y="2077"/>
                  </a:lnTo>
                  <a:lnTo>
                    <a:pt x="776" y="2071"/>
                  </a:lnTo>
                  <a:lnTo>
                    <a:pt x="836" y="2063"/>
                  </a:lnTo>
                  <a:lnTo>
                    <a:pt x="897" y="2051"/>
                  </a:lnTo>
                  <a:lnTo>
                    <a:pt x="957" y="2036"/>
                  </a:lnTo>
                  <a:lnTo>
                    <a:pt x="1017" y="2018"/>
                  </a:lnTo>
                  <a:lnTo>
                    <a:pt x="1074" y="1996"/>
                  </a:lnTo>
                  <a:lnTo>
                    <a:pt x="1129" y="1971"/>
                  </a:lnTo>
                  <a:lnTo>
                    <a:pt x="1181" y="1942"/>
                  </a:lnTo>
                  <a:lnTo>
                    <a:pt x="1228" y="1909"/>
                  </a:lnTo>
                  <a:lnTo>
                    <a:pt x="1270" y="1871"/>
                  </a:lnTo>
                  <a:lnTo>
                    <a:pt x="1306" y="1830"/>
                  </a:lnTo>
                  <a:lnTo>
                    <a:pt x="1335" y="1784"/>
                  </a:lnTo>
                  <a:lnTo>
                    <a:pt x="1356" y="1733"/>
                  </a:lnTo>
                  <a:lnTo>
                    <a:pt x="1369" y="1678"/>
                  </a:lnTo>
                  <a:lnTo>
                    <a:pt x="1372" y="1618"/>
                  </a:lnTo>
                  <a:lnTo>
                    <a:pt x="1370" y="1553"/>
                  </a:lnTo>
                  <a:lnTo>
                    <a:pt x="1369" y="1485"/>
                  </a:lnTo>
                  <a:lnTo>
                    <a:pt x="1368" y="1414"/>
                  </a:lnTo>
                  <a:lnTo>
                    <a:pt x="1367" y="1341"/>
                  </a:lnTo>
                  <a:lnTo>
                    <a:pt x="1366" y="1266"/>
                  </a:lnTo>
                  <a:lnTo>
                    <a:pt x="1365" y="1191"/>
                  </a:lnTo>
                  <a:lnTo>
                    <a:pt x="1365" y="1117"/>
                  </a:lnTo>
                  <a:lnTo>
                    <a:pt x="1364" y="1043"/>
                  </a:lnTo>
                  <a:lnTo>
                    <a:pt x="1364" y="971"/>
                  </a:lnTo>
                  <a:lnTo>
                    <a:pt x="1364" y="901"/>
                  </a:lnTo>
                  <a:lnTo>
                    <a:pt x="1364" y="835"/>
                  </a:lnTo>
                  <a:lnTo>
                    <a:pt x="1363" y="772"/>
                  </a:lnTo>
                  <a:lnTo>
                    <a:pt x="1363" y="714"/>
                  </a:lnTo>
                  <a:lnTo>
                    <a:pt x="1363" y="661"/>
                  </a:lnTo>
                  <a:lnTo>
                    <a:pt x="1363" y="615"/>
                  </a:lnTo>
                  <a:lnTo>
                    <a:pt x="1363" y="575"/>
                  </a:lnTo>
                  <a:lnTo>
                    <a:pt x="1364" y="543"/>
                  </a:lnTo>
                  <a:lnTo>
                    <a:pt x="1364" y="519"/>
                  </a:lnTo>
                  <a:lnTo>
                    <a:pt x="1364" y="504"/>
                  </a:lnTo>
                  <a:lnTo>
                    <a:pt x="1364" y="499"/>
                  </a:lnTo>
                  <a:close/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 Box 88"/>
            <p:cNvSpPr txBox="1">
              <a:spLocks noChangeArrowheads="1"/>
            </p:cNvSpPr>
            <p:nvPr/>
          </p:nvSpPr>
          <p:spPr bwMode="auto">
            <a:xfrm>
              <a:off x="3588034" y="4091164"/>
              <a:ext cx="3512888" cy="6912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HALAL CB 000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PS: 4992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4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0464" y="1028128"/>
            <a:ext cx="8079219" cy="5105400"/>
            <a:chOff x="2190464" y="1028128"/>
            <a:chExt cx="8079219" cy="5105400"/>
          </a:xfrm>
        </p:grpSpPr>
        <p:sp>
          <p:nvSpPr>
            <p:cNvPr id="812037" name="AutoShape 5"/>
            <p:cNvSpPr>
              <a:spLocks noChangeArrowheads="1"/>
            </p:cNvSpPr>
            <p:nvPr/>
          </p:nvSpPr>
          <p:spPr bwMode="auto">
            <a:xfrm>
              <a:off x="2190464" y="4609528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Corrective Actions </a:t>
              </a:r>
            </a:p>
          </p:txBody>
        </p:sp>
        <p:sp>
          <p:nvSpPr>
            <p:cNvPr id="812038" name="AutoShape 6"/>
            <p:cNvSpPr>
              <a:spLocks noChangeArrowheads="1"/>
            </p:cNvSpPr>
            <p:nvPr/>
          </p:nvSpPr>
          <p:spPr bwMode="auto">
            <a:xfrm>
              <a:off x="2190464" y="1028128"/>
              <a:ext cx="2819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Enquiry</a:t>
              </a:r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812039" name="AutoShape 7"/>
            <p:cNvSpPr>
              <a:spLocks noChangeArrowheads="1"/>
            </p:cNvSpPr>
            <p:nvPr/>
          </p:nvSpPr>
          <p:spPr bwMode="auto">
            <a:xfrm>
              <a:off x="2190464" y="1942528"/>
              <a:ext cx="2819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Application</a:t>
              </a:r>
            </a:p>
          </p:txBody>
        </p:sp>
        <p:sp>
          <p:nvSpPr>
            <p:cNvPr id="812040" name="AutoShape 8"/>
            <p:cNvSpPr>
              <a:spLocks noChangeArrowheads="1"/>
            </p:cNvSpPr>
            <p:nvPr/>
          </p:nvSpPr>
          <p:spPr bwMode="auto">
            <a:xfrm>
              <a:off x="2190464" y="2856928"/>
              <a:ext cx="282575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Pre-assessment</a:t>
              </a:r>
            </a:p>
          </p:txBody>
        </p:sp>
        <p:sp>
          <p:nvSpPr>
            <p:cNvPr id="812041" name="AutoShape 9"/>
            <p:cNvSpPr>
              <a:spLocks noChangeArrowheads="1"/>
            </p:cNvSpPr>
            <p:nvPr/>
          </p:nvSpPr>
          <p:spPr bwMode="auto">
            <a:xfrm>
              <a:off x="2190464" y="3695128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Assessment</a:t>
              </a:r>
            </a:p>
          </p:txBody>
        </p:sp>
        <p:sp>
          <p:nvSpPr>
            <p:cNvPr id="812042" name="AutoShape 10"/>
            <p:cNvSpPr>
              <a:spLocks noChangeArrowheads="1"/>
            </p:cNvSpPr>
            <p:nvPr/>
          </p:nvSpPr>
          <p:spPr bwMode="auto">
            <a:xfrm>
              <a:off x="2190464" y="5523928"/>
              <a:ext cx="28956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Review</a:t>
              </a:r>
              <a:endParaRPr lang="en-US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43" name="AutoShape 11"/>
            <p:cNvSpPr>
              <a:spLocks noChangeArrowheads="1"/>
            </p:cNvSpPr>
            <p:nvPr/>
          </p:nvSpPr>
          <p:spPr bwMode="auto">
            <a:xfrm>
              <a:off x="6152864" y="1028128"/>
              <a:ext cx="3886200" cy="762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Decision </a:t>
              </a:r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by DG &amp;</a:t>
              </a:r>
            </a:p>
            <a:p>
              <a:pPr algn="ctr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award of accreditation</a:t>
              </a:r>
            </a:p>
          </p:txBody>
        </p:sp>
        <p:sp>
          <p:nvSpPr>
            <p:cNvPr id="812044" name="AutoShape 12"/>
            <p:cNvSpPr>
              <a:spLocks noChangeArrowheads="1"/>
            </p:cNvSpPr>
            <p:nvPr/>
          </p:nvSpPr>
          <p:spPr bwMode="auto">
            <a:xfrm>
              <a:off x="3333464" y="1485328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45" name="AutoShape 13"/>
            <p:cNvSpPr>
              <a:spLocks noChangeArrowheads="1"/>
            </p:cNvSpPr>
            <p:nvPr/>
          </p:nvSpPr>
          <p:spPr bwMode="auto">
            <a:xfrm>
              <a:off x="3333464" y="2399728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46" name="AutoShape 14"/>
            <p:cNvSpPr>
              <a:spLocks noChangeArrowheads="1"/>
            </p:cNvSpPr>
            <p:nvPr/>
          </p:nvSpPr>
          <p:spPr bwMode="auto">
            <a:xfrm>
              <a:off x="3333464" y="3314128"/>
              <a:ext cx="381000" cy="38100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47" name="AutoShape 15"/>
            <p:cNvSpPr>
              <a:spLocks noChangeArrowheads="1"/>
            </p:cNvSpPr>
            <p:nvPr/>
          </p:nvSpPr>
          <p:spPr bwMode="auto">
            <a:xfrm>
              <a:off x="3333464" y="4152328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48" name="AutoShape 16"/>
            <p:cNvSpPr>
              <a:spLocks noChangeArrowheads="1"/>
            </p:cNvSpPr>
            <p:nvPr/>
          </p:nvSpPr>
          <p:spPr bwMode="auto">
            <a:xfrm>
              <a:off x="3333464" y="5066728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49" name="Oval 17"/>
            <p:cNvSpPr>
              <a:spLocks noChangeArrowheads="1"/>
            </p:cNvSpPr>
            <p:nvPr/>
          </p:nvSpPr>
          <p:spPr bwMode="auto">
            <a:xfrm>
              <a:off x="6457664" y="2247328"/>
              <a:ext cx="31242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Surveillance </a:t>
              </a:r>
            </a:p>
            <a:p>
              <a:pPr algn="ctr"/>
              <a:r>
                <a:rPr lang="en-US" alt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After one year</a:t>
              </a:r>
            </a:p>
          </p:txBody>
        </p:sp>
        <p:sp>
          <p:nvSpPr>
            <p:cNvPr id="812050" name="Oval 18"/>
            <p:cNvSpPr>
              <a:spLocks noChangeArrowheads="1"/>
            </p:cNvSpPr>
            <p:nvPr/>
          </p:nvSpPr>
          <p:spPr bwMode="auto">
            <a:xfrm>
              <a:off x="6438624" y="4396805"/>
              <a:ext cx="3200400" cy="7620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Re-assessment </a:t>
              </a:r>
            </a:p>
            <a:p>
              <a:pPr algn="ctr"/>
              <a:r>
                <a:rPr lang="en-US" alt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After three year</a:t>
              </a:r>
            </a:p>
          </p:txBody>
        </p:sp>
        <p:sp>
          <p:nvSpPr>
            <p:cNvPr id="812051" name="Oval 19"/>
            <p:cNvSpPr>
              <a:spLocks noChangeArrowheads="1"/>
            </p:cNvSpPr>
            <p:nvPr/>
          </p:nvSpPr>
          <p:spPr bwMode="auto">
            <a:xfrm>
              <a:off x="6381464" y="3237928"/>
              <a:ext cx="31242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Surveillance </a:t>
              </a:r>
            </a:p>
            <a:p>
              <a:pPr algn="ctr"/>
              <a:r>
                <a:rPr lang="en-US" alt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After one year</a:t>
              </a:r>
            </a:p>
          </p:txBody>
        </p:sp>
        <p:sp>
          <p:nvSpPr>
            <p:cNvPr id="812052" name="AutoShape 20"/>
            <p:cNvSpPr>
              <a:spLocks noChangeArrowheads="1"/>
            </p:cNvSpPr>
            <p:nvPr/>
          </p:nvSpPr>
          <p:spPr bwMode="auto">
            <a:xfrm>
              <a:off x="7753064" y="3771328"/>
              <a:ext cx="381000" cy="533400"/>
            </a:xfrm>
            <a:prstGeom prst="downArrow">
              <a:avLst>
                <a:gd name="adj1" fmla="val 50000"/>
                <a:gd name="adj2" fmla="val 35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53" name="AutoShape 21"/>
            <p:cNvSpPr>
              <a:spLocks noChangeArrowheads="1"/>
            </p:cNvSpPr>
            <p:nvPr/>
          </p:nvSpPr>
          <p:spPr bwMode="auto">
            <a:xfrm>
              <a:off x="7753064" y="2780728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54" name="AutoShape 22"/>
            <p:cNvSpPr>
              <a:spLocks noChangeArrowheads="1"/>
            </p:cNvSpPr>
            <p:nvPr/>
          </p:nvSpPr>
          <p:spPr bwMode="auto">
            <a:xfrm>
              <a:off x="7753064" y="1790128"/>
              <a:ext cx="381000" cy="457200"/>
            </a:xfrm>
            <a:prstGeom prst="downArrow">
              <a:avLst>
                <a:gd name="adj1" fmla="val 50000"/>
                <a:gd name="adj2" fmla="val 3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55" name="AutoShape 23"/>
            <p:cNvSpPr>
              <a:spLocks noChangeArrowheads="1"/>
            </p:cNvSpPr>
            <p:nvPr/>
          </p:nvSpPr>
          <p:spPr bwMode="auto">
            <a:xfrm>
              <a:off x="5771864" y="1409128"/>
              <a:ext cx="3810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56" name="AutoShape 24"/>
            <p:cNvSpPr>
              <a:spLocks noChangeArrowheads="1"/>
            </p:cNvSpPr>
            <p:nvPr/>
          </p:nvSpPr>
          <p:spPr bwMode="auto">
            <a:xfrm>
              <a:off x="5086064" y="5752528"/>
              <a:ext cx="4572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57" name="AutoShape 25"/>
            <p:cNvSpPr>
              <a:spLocks noChangeArrowheads="1"/>
            </p:cNvSpPr>
            <p:nvPr/>
          </p:nvSpPr>
          <p:spPr bwMode="auto">
            <a:xfrm>
              <a:off x="5467064" y="1561528"/>
              <a:ext cx="457200" cy="4343400"/>
            </a:xfrm>
            <a:prstGeom prst="upArrow">
              <a:avLst>
                <a:gd name="adj1" fmla="val 27778"/>
                <a:gd name="adj2" fmla="val 70854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2058" name="AutoShape 26"/>
            <p:cNvSpPr>
              <a:spLocks noChangeArrowheads="1"/>
            </p:cNvSpPr>
            <p:nvPr/>
          </p:nvSpPr>
          <p:spPr bwMode="auto">
            <a:xfrm rot="9618243" flipH="1">
              <a:off x="7864573" y="2215672"/>
              <a:ext cx="2405110" cy="2754949"/>
            </a:xfrm>
            <a:custGeom>
              <a:avLst/>
              <a:gdLst>
                <a:gd name="G0" fmla="+- 1620116 0 0"/>
                <a:gd name="G1" fmla="+- -5821102 0 0"/>
                <a:gd name="G2" fmla="+- 1620116 0 -5821102"/>
                <a:gd name="G3" fmla="+- 10800 0 0"/>
                <a:gd name="G4" fmla="+- 0 0 162011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686 0 0"/>
                <a:gd name="G9" fmla="+- 0 0 -5821102"/>
                <a:gd name="G10" fmla="+- 9686 0 2700"/>
                <a:gd name="G11" fmla="cos G10 1620116"/>
                <a:gd name="G12" fmla="sin G10 1620116"/>
                <a:gd name="G13" fmla="cos 13500 1620116"/>
                <a:gd name="G14" fmla="sin 13500 1620116"/>
                <a:gd name="G15" fmla="+- G11 10800 0"/>
                <a:gd name="G16" fmla="+- G12 10800 0"/>
                <a:gd name="G17" fmla="+- G13 10800 0"/>
                <a:gd name="G18" fmla="+- G14 10800 0"/>
                <a:gd name="G19" fmla="*/ 9686 1 2"/>
                <a:gd name="G20" fmla="+- G19 5400 0"/>
                <a:gd name="G21" fmla="cos G20 1620116"/>
                <a:gd name="G22" fmla="sin G20 1620116"/>
                <a:gd name="G23" fmla="+- G21 10800 0"/>
                <a:gd name="G24" fmla="+- G12 G23 G22"/>
                <a:gd name="G25" fmla="+- G22 G23 G11"/>
                <a:gd name="G26" fmla="cos 10800 1620116"/>
                <a:gd name="G27" fmla="sin 10800 1620116"/>
                <a:gd name="G28" fmla="cos 9686 1620116"/>
                <a:gd name="G29" fmla="sin 9686 162011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821102"/>
                <a:gd name="G36" fmla="sin G34 -5821102"/>
                <a:gd name="G37" fmla="+/ -5821102 162011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686 G39"/>
                <a:gd name="G43" fmla="sin 968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953 w 21600"/>
                <a:gd name="T5" fmla="*/ 5068 h 21600"/>
                <a:gd name="T6" fmla="*/ 11010 w 21600"/>
                <a:gd name="T7" fmla="*/ 559 h 21600"/>
                <a:gd name="T8" fmla="*/ 19009 w 21600"/>
                <a:gd name="T9" fmla="*/ 5659 h 21600"/>
                <a:gd name="T10" fmla="*/ 23062 w 21600"/>
                <a:gd name="T11" fmla="*/ 16445 h 21600"/>
                <a:gd name="T12" fmla="*/ 18742 w 21600"/>
                <a:gd name="T13" fmla="*/ 18042 h 21600"/>
                <a:gd name="T14" fmla="*/ 17145 w 21600"/>
                <a:gd name="T15" fmla="*/ 1372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598" y="14850"/>
                  </a:moveTo>
                  <a:cubicBezTo>
                    <a:pt x="20183" y="13580"/>
                    <a:pt x="20486" y="12198"/>
                    <a:pt x="20486" y="10800"/>
                  </a:cubicBezTo>
                  <a:cubicBezTo>
                    <a:pt x="20486" y="5528"/>
                    <a:pt x="16269" y="1224"/>
                    <a:pt x="10998" y="1116"/>
                  </a:cubicBezTo>
                  <a:lnTo>
                    <a:pt x="11021" y="2"/>
                  </a:lnTo>
                  <a:cubicBezTo>
                    <a:pt x="16898" y="123"/>
                    <a:pt x="21600" y="4921"/>
                    <a:pt x="21600" y="10800"/>
                  </a:cubicBezTo>
                  <a:cubicBezTo>
                    <a:pt x="21600" y="12359"/>
                    <a:pt x="21262" y="13900"/>
                    <a:pt x="20610" y="15316"/>
                  </a:cubicBezTo>
                  <a:lnTo>
                    <a:pt x="23062" y="16445"/>
                  </a:lnTo>
                  <a:lnTo>
                    <a:pt x="18742" y="18042"/>
                  </a:lnTo>
                  <a:lnTo>
                    <a:pt x="17145" y="13721"/>
                  </a:lnTo>
                  <a:lnTo>
                    <a:pt x="19598" y="14850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814732" y="107078"/>
            <a:ext cx="9539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Accreditation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7116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49" y="699246"/>
            <a:ext cx="5504627" cy="47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5688"/>
            <a:ext cx="11152682" cy="13847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  <a:latin typeface="+mn-lt"/>
              </a:rPr>
              <a:t>Islamic </a:t>
            </a:r>
            <a:r>
              <a:rPr lang="en-US" sz="3100" dirty="0">
                <a:solidFill>
                  <a:schemeClr val="tx1"/>
                </a:solidFill>
                <a:latin typeface="+mn-lt"/>
              </a:rPr>
              <a:t>Rule: </a:t>
            </a:r>
            <a:r>
              <a:rPr lang="en-US" sz="3100" i="1" dirty="0">
                <a:solidFill>
                  <a:schemeClr val="tx1"/>
                </a:solidFill>
              </a:rPr>
              <a:t>It means what ALLAH legislates for Muslims as per the Holy Qur’an, and the practices, (Sunnah) of </a:t>
            </a:r>
            <a:r>
              <a:rPr lang="en-US" sz="3100" i="1" dirty="0" err="1">
                <a:solidFill>
                  <a:schemeClr val="tx1"/>
                </a:solidFill>
              </a:rPr>
              <a:t>honourable</a:t>
            </a:r>
            <a:r>
              <a:rPr lang="en-US" sz="3100" i="1" dirty="0">
                <a:solidFill>
                  <a:schemeClr val="tx1"/>
                </a:solidFill>
              </a:rPr>
              <a:t> Prophet Mohammed (peace be upon him). </a:t>
            </a:r>
            <a:r>
              <a:rPr lang="en-US" sz="3100" i="1" dirty="0" smtClean="0">
                <a:solidFill>
                  <a:schemeClr val="tx1"/>
                </a:solidFill>
              </a:rPr>
              <a:t/>
            </a:r>
            <a:br>
              <a:rPr lang="en-US" sz="3100" i="1" dirty="0" smtClean="0">
                <a:solidFill>
                  <a:schemeClr val="tx1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731" y="216321"/>
            <a:ext cx="10258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Halal? And Why Halal? </a:t>
            </a:r>
          </a:p>
        </p:txBody>
      </p:sp>
      <p:pic>
        <p:nvPicPr>
          <p:cNvPr id="4" name="Picture 3" descr="A picture containing indoor&#10;&#10;Description generated with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67" y="2239732"/>
            <a:ext cx="2538333" cy="1751449"/>
          </a:xfrm>
          <a:prstGeom prst="rect">
            <a:avLst/>
          </a:prstGeom>
        </p:spPr>
      </p:pic>
      <p:pic>
        <p:nvPicPr>
          <p:cNvPr id="5" name="Picture 4" descr="A picture containing object, thing&#10;&#10;Description generated with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67" y="4124217"/>
            <a:ext cx="2538334" cy="2082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743" y="2783507"/>
            <a:ext cx="11077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Religiously :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allowed by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sharia’h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 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, permitted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 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Sharia’h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: Islamic law/Rules, Sunnah &amp; Hadiths of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+mj-ea"/>
                <a:cs typeface="Arial" panose="020B0604020202020204" pitchFamily="34" charset="0"/>
              </a:rPr>
              <a:t>Prophet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9743" y="4386887"/>
            <a:ext cx="8934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Non- Halal: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  <a:t>Not allowed by sharia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  <a:t>, Not permitted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  <a:t>.</a:t>
            </a:r>
            <a:b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95" y="-57505"/>
            <a:ext cx="10515600" cy="9623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Why Halal Certification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05" y="2714652"/>
            <a:ext cx="2493695" cy="207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" y="2586456"/>
            <a:ext cx="2197800" cy="20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64" y="992722"/>
            <a:ext cx="1592964" cy="126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583" y="1018082"/>
            <a:ext cx="1911560" cy="1344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641" y="1036928"/>
            <a:ext cx="1875064" cy="1301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466" y="1141016"/>
            <a:ext cx="1898491" cy="1221638"/>
          </a:xfrm>
          <a:prstGeom prst="rect">
            <a:avLst/>
          </a:prstGeom>
        </p:spPr>
      </p:pic>
      <p:pic>
        <p:nvPicPr>
          <p:cNvPr id="10" name="Picture 4" descr="Image result for halal po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72" y="2696786"/>
            <a:ext cx="2234169" cy="19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halal w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48" y="2645991"/>
            <a:ext cx="2306408" cy="28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HALAL Accreditation?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4" y="1610281"/>
            <a:ext cx="11272602" cy="24970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Halal accreditation is a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 declaration </a:t>
            </a:r>
            <a:r>
              <a:rPr lang="en-US" dirty="0"/>
              <a:t>by an </a:t>
            </a:r>
            <a:r>
              <a:rPr lang="en-US" b="1" dirty="0">
                <a:solidFill>
                  <a:srgbClr val="C00000"/>
                </a:solidFill>
              </a:rPr>
              <a:t>accreditation body </a:t>
            </a:r>
            <a:r>
              <a:rPr lang="en-US" dirty="0"/>
              <a:t>which testifies that a particular </a:t>
            </a:r>
            <a:r>
              <a:rPr lang="en-US" b="1" dirty="0">
                <a:solidFill>
                  <a:srgbClr val="C00000"/>
                </a:solidFill>
              </a:rPr>
              <a:t>Halal Certifying Body </a:t>
            </a:r>
            <a:r>
              <a:rPr lang="en-US" dirty="0"/>
              <a:t>is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competent</a:t>
            </a:r>
            <a:r>
              <a:rPr lang="en-US" dirty="0"/>
              <a:t> to certify </a:t>
            </a:r>
            <a:r>
              <a:rPr lang="en-US" dirty="0" err="1"/>
              <a:t>Halalness</a:t>
            </a:r>
            <a:r>
              <a:rPr lang="en-US" dirty="0"/>
              <a:t> of </a:t>
            </a:r>
            <a:r>
              <a:rPr lang="en-US" b="1" u="sng" dirty="0">
                <a:solidFill>
                  <a:srgbClr val="C00000"/>
                </a:solidFill>
              </a:rPr>
              <a:t>specific</a:t>
            </a:r>
            <a:r>
              <a:rPr lang="en-US" dirty="0"/>
              <a:t> products or services.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4431850" y="2154316"/>
            <a:ext cx="2819581" cy="82662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 type="none" w="sm" len="med"/>
            <a:tailEnd type="none" w="sm" len="med"/>
          </a:ln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>
                <a:ea typeface="新細明體" panose="02020500000000000000" pitchFamily="18" charset="-120"/>
              </a:rPr>
              <a:t>Accreditation Body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>
                <a:solidFill>
                  <a:srgbClr val="FF0000"/>
                </a:solidFill>
                <a:ea typeface="新細明體" panose="02020500000000000000" pitchFamily="18" charset="-120"/>
              </a:rPr>
              <a:t>(ISO/IEC 17011)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856822" y="3820375"/>
            <a:ext cx="3969639" cy="780194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 type="none" w="sm" len="med"/>
            <a:tailEnd type="none" w="sm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 smtClean="0">
                <a:ea typeface="新細明體" panose="02020500000000000000" pitchFamily="18" charset="-120"/>
              </a:rPr>
              <a:t>Halal Certification </a:t>
            </a:r>
            <a:r>
              <a:rPr kumimoji="1" lang="en-US" altLang="zh-TW" sz="1600" b="1" dirty="0">
                <a:ea typeface="新細明體" panose="02020500000000000000" pitchFamily="18" charset="-120"/>
              </a:rPr>
              <a:t/>
            </a:r>
            <a:br>
              <a:rPr kumimoji="1" lang="en-US" altLang="zh-TW" sz="1600" b="1" dirty="0">
                <a:ea typeface="新細明體" panose="02020500000000000000" pitchFamily="18" charset="-120"/>
              </a:rPr>
            </a:br>
            <a:r>
              <a:rPr kumimoji="1" lang="en-US" altLang="zh-TW" sz="1600" b="1" dirty="0">
                <a:ea typeface="新細明體" panose="02020500000000000000" pitchFamily="18" charset="-120"/>
              </a:rPr>
              <a:t>Body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PS </a:t>
            </a:r>
            <a:r>
              <a:rPr kumimoji="1" lang="en-US" altLang="zh-TW" sz="1600" b="1" dirty="0">
                <a:solidFill>
                  <a:srgbClr val="FF0000"/>
                </a:solidFill>
                <a:ea typeface="新細明體" panose="02020500000000000000" pitchFamily="18" charset="-120"/>
              </a:rPr>
              <a:t>4992</a:t>
            </a:r>
            <a:endParaRPr kumimoji="1" lang="en-US" altLang="zh-TW" sz="1600" b="1" dirty="0">
              <a:solidFill>
                <a:schemeClr val="accent2"/>
              </a:solidFill>
              <a:ea typeface="新細明體" panose="02020500000000000000" pitchFamily="18" charset="-12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856823" y="5290997"/>
            <a:ext cx="3969638" cy="569870"/>
          </a:xfrm>
          <a:prstGeom prst="rect">
            <a:avLst/>
          </a:prstGeom>
          <a:gradFill rotWithShape="0">
            <a:gsLst>
              <a:gs pos="0">
                <a:srgbClr val="C0E6F4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 type="none" w="sm" len="med"/>
            <a:tailEnd type="none" w="sm" len="med"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>
                <a:ea typeface="新細明體" panose="02020500000000000000" pitchFamily="18" charset="-120"/>
              </a:rPr>
              <a:t>Halal </a:t>
            </a:r>
            <a:r>
              <a:rPr kumimoji="1" lang="en-US" altLang="zh-TW" sz="1600" b="1" dirty="0" smtClean="0">
                <a:ea typeface="新細明體" panose="02020500000000000000" pitchFamily="18" charset="-120"/>
              </a:rPr>
              <a:t>Certification,  </a:t>
            </a:r>
            <a:endParaRPr kumimoji="1" lang="en-US" altLang="zh-TW" sz="1600" b="1" dirty="0">
              <a:ea typeface="新細明體" panose="02020500000000000000" pitchFamily="18" charset="-12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 smtClean="0">
                <a:ea typeface="新細明體" panose="02020500000000000000" pitchFamily="18" charset="-120"/>
              </a:rPr>
              <a:t>(PS 3733)</a:t>
            </a:r>
            <a:endParaRPr kumimoji="1" lang="en-US" altLang="zh-TW" sz="1600" b="1" dirty="0">
              <a:ea typeface="新細明體" panose="02020500000000000000" pitchFamily="18" charset="-120"/>
            </a:endParaRPr>
          </a:p>
        </p:txBody>
      </p:sp>
      <p:cxnSp>
        <p:nvCxnSpPr>
          <p:cNvPr id="12300" name="AutoShape 12"/>
          <p:cNvCxnSpPr>
            <a:cxnSpLocks noChangeShapeType="1"/>
          </p:cNvCxnSpPr>
          <p:nvPr/>
        </p:nvCxnSpPr>
        <p:spPr bwMode="auto">
          <a:xfrm>
            <a:off x="5890803" y="3009285"/>
            <a:ext cx="1" cy="839430"/>
          </a:xfrm>
          <a:prstGeom prst="straightConnector1">
            <a:avLst/>
          </a:prstGeom>
          <a:ln>
            <a:headEnd type="none" w="sm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7182" name="Text Box 14"/>
          <p:cNvSpPr txBox="1">
            <a:spLocks noChangeArrowheads="1"/>
          </p:cNvSpPr>
          <p:nvPr/>
        </p:nvSpPr>
        <p:spPr bwMode="auto">
          <a:xfrm>
            <a:off x="6689568" y="1470755"/>
            <a:ext cx="1516255" cy="53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square" lIns="91429" tIns="45714" rIns="91429" bIns="4571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>
                <a:solidFill>
                  <a:srgbClr val="FF3300"/>
                </a:solidFill>
                <a:ea typeface="新細明體" panose="02020500000000000000" pitchFamily="18" charset="-120"/>
              </a:rPr>
              <a:t>Evaluate (MRA/MLA)</a:t>
            </a:r>
            <a:endParaRPr kumimoji="1" lang="en-US" altLang="zh-TW" sz="1600" dirty="0">
              <a:solidFill>
                <a:srgbClr val="FF3300"/>
              </a:solidFill>
              <a:ea typeface="新細明體" panose="02020500000000000000" pitchFamily="18" charset="-120"/>
            </a:endParaRP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6153134" y="4750958"/>
            <a:ext cx="1211262" cy="3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square" lIns="91429" tIns="45714" rIns="91429" bIns="4571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>
                <a:solidFill>
                  <a:srgbClr val="020D9E"/>
                </a:solidFill>
                <a:ea typeface="新細明體" panose="02020500000000000000" pitchFamily="18" charset="-120"/>
              </a:rPr>
              <a:t>certify</a:t>
            </a:r>
          </a:p>
        </p:txBody>
      </p:sp>
      <p:sp>
        <p:nvSpPr>
          <p:cNvPr id="647190" name="Line 22"/>
          <p:cNvSpPr>
            <a:spLocks noChangeShapeType="1"/>
          </p:cNvSpPr>
          <p:nvPr/>
        </p:nvSpPr>
        <p:spPr bwMode="auto">
          <a:xfrm>
            <a:off x="5863109" y="1197402"/>
            <a:ext cx="0" cy="93609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en-US" sz="1600"/>
          </a:p>
        </p:txBody>
      </p:sp>
      <p:sp>
        <p:nvSpPr>
          <p:cNvPr id="37913" name="Text Box 26"/>
          <p:cNvSpPr txBox="1">
            <a:spLocks noChangeArrowheads="1"/>
          </p:cNvSpPr>
          <p:nvPr/>
        </p:nvSpPr>
        <p:spPr bwMode="auto">
          <a:xfrm>
            <a:off x="6545912" y="3115080"/>
            <a:ext cx="1411038" cy="3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square" lIns="91429" tIns="45714" rIns="91429" bIns="4571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>
                <a:solidFill>
                  <a:srgbClr val="020D9E"/>
                </a:solidFill>
                <a:ea typeface="新細明體" panose="02020500000000000000" pitchFamily="18" charset="-120"/>
              </a:rPr>
              <a:t>accredit</a:t>
            </a:r>
            <a:endParaRPr kumimoji="1" lang="en-US" altLang="zh-TW" sz="1600" dirty="0">
              <a:solidFill>
                <a:srgbClr val="020D9E"/>
              </a:solidFill>
              <a:ea typeface="新細明體" panose="02020500000000000000" pitchFamily="18" charset="-12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927924" y="4626651"/>
            <a:ext cx="0" cy="66434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 sz="1600"/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856822" y="855142"/>
            <a:ext cx="3969639" cy="3139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9" tIns="45714" rIns="91429" bIns="4571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新細明體" pitchFamily="18" charset="-120"/>
              </a:rPr>
              <a:t>IAF, IHAF, SMIIC</a:t>
            </a:r>
            <a:endParaRPr lang="en-US" altLang="zh-TW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73959" y="44176"/>
            <a:ext cx="9648966" cy="3688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3000" dirty="0" smtClean="0"/>
              <a:t>Why Halal Accreditation</a:t>
            </a:r>
            <a:endParaRPr lang="nb-NO" sz="3000" dirty="0"/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324403" y="1784953"/>
            <a:ext cx="2920038" cy="148708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 type="none" w="sm" len="med"/>
            <a:tailEnd type="none" w="sm" len="med"/>
          </a:ln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1600" b="1" dirty="0" smtClean="0">
                <a:ea typeface="新細明體" panose="02020500000000000000" pitchFamily="18" charset="-120"/>
              </a:rPr>
              <a:t>Confidence &amp; Trust??</a:t>
            </a:r>
            <a:endParaRPr kumimoji="1" lang="en-US" altLang="zh-TW" sz="1600" b="1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8410079" y="1975515"/>
            <a:ext cx="2920038" cy="148708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 type="none" w="sm" len="med"/>
            <a:tailEnd type="none" w="sm" len="med"/>
          </a:ln>
        </p:spPr>
        <p:txBody>
          <a:bodyPr wrap="none" lIns="91429" tIns="45714" rIns="91429" bIns="4571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2000" b="1" dirty="0" smtClean="0">
                <a:ea typeface="新細明體" panose="02020500000000000000" pitchFamily="18" charset="-120"/>
              </a:rPr>
              <a:t>Accreditation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kumimoji="1" lang="en-US" altLang="zh-TW" sz="2000" b="1" dirty="0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en-US" altLang="zh-TW" sz="20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YES</a:t>
            </a:r>
            <a:endParaRPr kumimoji="1" lang="en-US" altLang="zh-TW" sz="2000" b="1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043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4" grpId="0" animBg="1"/>
      <p:bldP spid="37897" grpId="0" animBg="1"/>
      <p:bldP spid="647182" grpId="0"/>
      <p:bldP spid="37905" grpId="0"/>
      <p:bldP spid="647190" grpId="0" animBg="1"/>
      <p:bldP spid="37913" grpId="0"/>
      <p:bldP spid="26" grpId="0" animBg="1"/>
      <p:bldP spid="51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078"/>
            <a:ext cx="12192000" cy="833718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Market Research: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99" y="1217262"/>
            <a:ext cx="7967055" cy="404120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What you think ? How large HALAL market is ?</a:t>
            </a:r>
          </a:p>
          <a:p>
            <a:r>
              <a:rPr lang="en-US" sz="3200" b="1" dirty="0" smtClean="0"/>
              <a:t>3.004 </a:t>
            </a:r>
            <a:r>
              <a:rPr lang="en-US" sz="3200" b="1" dirty="0"/>
              <a:t>Trillion </a:t>
            </a:r>
            <a:r>
              <a:rPr lang="en-US" sz="3200" b="1" dirty="0" smtClean="0"/>
              <a:t>US$ by 2023</a:t>
            </a:r>
            <a:endParaRPr lang="en-US" sz="3200" b="1" dirty="0"/>
          </a:p>
          <a:p>
            <a:pPr marL="0" indent="0" algn="just">
              <a:buNone/>
            </a:pPr>
            <a:r>
              <a:rPr lang="en-US" sz="3200" dirty="0">
                <a:latin typeface="Georgia" panose="02040502050405020303" pitchFamily="18" charset="0"/>
              </a:rPr>
              <a:t>The growing awareness of halal food and its positioning as hygienic and healthy food among both Muslim and non-Muslim community is expected to drive the demand over the forecast period</a:t>
            </a:r>
            <a:r>
              <a:rPr lang="en-US" sz="3200" dirty="0" smtClean="0">
                <a:latin typeface="Georgia" panose="02040502050405020303" pitchFamily="18" charset="0"/>
              </a:rPr>
              <a:t>.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84" y="422756"/>
            <a:ext cx="2431016" cy="1402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33" y="4831559"/>
            <a:ext cx="3819229" cy="1406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83397" y="2101731"/>
            <a:ext cx="3854968" cy="2347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63" y="5751164"/>
            <a:ext cx="3913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u="sng" dirty="0">
                <a:hlinkClick r:id="rId5"/>
              </a:rPr>
              <a:t>https://</a:t>
            </a:r>
            <a:r>
              <a:rPr lang="en-US" sz="1400" b="1" u="sng" dirty="0" smtClean="0">
                <a:hlinkClick r:id="rId5"/>
              </a:rPr>
              <a:t>haladinar.io/hdn/doc/report2018.pdf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27799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7434" y="901524"/>
            <a:ext cx="624840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Halal Food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alone is 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16.6%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of the total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global</a:t>
            </a:r>
          </a:p>
          <a:p>
            <a:pPr algn="just"/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 food expenditure. One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of the largest food market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sector                             globally.</a:t>
            </a:r>
            <a:endParaRPr lang="en-US" sz="1650" baseline="48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50" baseline="480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5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Over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50" b="1" dirty="0">
                <a:solidFill>
                  <a:srgbClr val="FF0000"/>
                </a:solidFill>
                <a:latin typeface="Georgia" panose="02040502050405020303" pitchFamily="18" charset="0"/>
              </a:rPr>
              <a:t>90 % share</a:t>
            </a:r>
            <a:r>
              <a:rPr lang="en-US" sz="165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of the Halal market holds by </a:t>
            </a:r>
            <a:r>
              <a:rPr lang="en-US" sz="1650" b="1" dirty="0">
                <a:solidFill>
                  <a:srgbClr val="FF0000"/>
                </a:solidFill>
                <a:latin typeface="Georgia" panose="02040502050405020303" pitchFamily="18" charset="0"/>
              </a:rPr>
              <a:t>non-Muslim countries</a:t>
            </a:r>
            <a:r>
              <a:rPr lang="en-US" sz="165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and remaining by </a:t>
            </a:r>
            <a:r>
              <a:rPr lang="en-US" sz="1650" b="1" dirty="0">
                <a:solidFill>
                  <a:srgbClr val="FF0000"/>
                </a:solidFill>
                <a:latin typeface="Georgia" panose="02040502050405020303" pitchFamily="18" charset="0"/>
              </a:rPr>
              <a:t>Middle East </a:t>
            </a:r>
            <a:r>
              <a:rPr lang="en-US" sz="165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Countries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  <a:endParaRPr lang="en-US" sz="165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5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Leaders;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Australia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, Brazil, Canada, Indonesia, India,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Malaysia                         Philippines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, Thailand, New Zealand, and the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USA.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5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Many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Muslim 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countries Imports;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Halal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meat, poultry, dairy products, and other foods 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from;</a:t>
            </a:r>
          </a:p>
          <a:p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Europe,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Australia, New Zealand, and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America.</a:t>
            </a:r>
            <a:endParaRPr lang="en-US" sz="165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5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5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India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(non-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Muslim 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country); </a:t>
            </a:r>
          </a:p>
          <a:p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An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active player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 in the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halal </a:t>
            </a:r>
            <a:endParaRPr lang="en-US" sz="165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 food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market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 with </a:t>
            </a:r>
            <a:r>
              <a:rPr lang="en-US" sz="1650" b="1" dirty="0">
                <a:solidFill>
                  <a:srgbClr val="FF0000"/>
                </a:solidFill>
                <a:latin typeface="Georgia" panose="02040502050405020303" pitchFamily="18" charset="0"/>
              </a:rPr>
              <a:t>US$23 billion export </a:t>
            </a:r>
            <a:endParaRPr lang="en-US" sz="165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165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165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per </a:t>
            </a:r>
            <a:r>
              <a:rPr lang="en-US" sz="1650" b="1" dirty="0">
                <a:solidFill>
                  <a:srgbClr val="FF0000"/>
                </a:solidFill>
                <a:latin typeface="Georgia" panose="02040502050405020303" pitchFamily="18" charset="0"/>
              </a:rPr>
              <a:t>annum </a:t>
            </a:r>
            <a:r>
              <a:rPr lang="en-US" sz="1650">
                <a:solidFill>
                  <a:schemeClr val="tx2"/>
                </a:solidFill>
                <a:latin typeface="Georgia" panose="02040502050405020303" pitchFamily="18" charset="0"/>
              </a:rPr>
              <a:t>just </a:t>
            </a:r>
            <a:r>
              <a:rPr lang="en-US" sz="1650" smtClean="0">
                <a:solidFill>
                  <a:schemeClr val="tx2"/>
                </a:solidFill>
                <a:latin typeface="Georgia" panose="02040502050405020303" pitchFamily="18" charset="0"/>
              </a:rPr>
              <a:t>by </a:t>
            </a:r>
            <a:r>
              <a:rPr lang="en-US" sz="165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properly </a:t>
            </a:r>
            <a:r>
              <a:rPr lang="en-US" sz="1650" b="1" dirty="0">
                <a:solidFill>
                  <a:schemeClr val="tx2"/>
                </a:solidFill>
                <a:latin typeface="Georgia" panose="02040502050405020303" pitchFamily="18" charset="0"/>
              </a:rPr>
              <a:t>organizing</a:t>
            </a:r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 the </a:t>
            </a:r>
            <a:endParaRPr lang="en-US" sz="165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65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1650" dirty="0" smtClean="0">
                <a:solidFill>
                  <a:schemeClr val="tx2"/>
                </a:solidFill>
                <a:latin typeface="Georgia" panose="02040502050405020303" pitchFamily="18" charset="0"/>
              </a:rPr>
              <a:t>    industry.</a:t>
            </a:r>
            <a:r>
              <a:rPr lang="en-US" sz="1650" baseline="48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endParaRPr lang="en-US" sz="165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650" dirty="0" smtClean="0">
                <a:solidFill>
                  <a:schemeClr val="tx2"/>
                </a:solidFill>
              </a:rPr>
              <a:t>   </a:t>
            </a:r>
            <a:endParaRPr lang="en-US" sz="1650" dirty="0">
              <a:solidFill>
                <a:schemeClr val="tx2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802961" y="901524"/>
            <a:ext cx="2344044" cy="1290382"/>
          </a:xfrm>
          <a:custGeom>
            <a:avLst/>
            <a:gdLst>
              <a:gd name="connsiteX0" fmla="*/ 0 w 2014500"/>
              <a:gd name="connsiteY0" fmla="*/ 871390 h 1742779"/>
              <a:gd name="connsiteX1" fmla="*/ 497912 w 2014500"/>
              <a:gd name="connsiteY1" fmla="*/ 0 h 1742779"/>
              <a:gd name="connsiteX2" fmla="*/ 1516588 w 2014500"/>
              <a:gd name="connsiteY2" fmla="*/ 0 h 1742779"/>
              <a:gd name="connsiteX3" fmla="*/ 2014500 w 2014500"/>
              <a:gd name="connsiteY3" fmla="*/ 871390 h 1742779"/>
              <a:gd name="connsiteX4" fmla="*/ 1516588 w 2014500"/>
              <a:gd name="connsiteY4" fmla="*/ 1742779 h 1742779"/>
              <a:gd name="connsiteX5" fmla="*/ 497912 w 2014500"/>
              <a:gd name="connsiteY5" fmla="*/ 1742779 h 1742779"/>
              <a:gd name="connsiteX6" fmla="*/ 0 w 2014500"/>
              <a:gd name="connsiteY6" fmla="*/ 871390 h 1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500" h="1742779">
                <a:moveTo>
                  <a:pt x="0" y="871390"/>
                </a:moveTo>
                <a:lnTo>
                  <a:pt x="497912" y="0"/>
                </a:lnTo>
                <a:lnTo>
                  <a:pt x="1516588" y="0"/>
                </a:lnTo>
                <a:lnTo>
                  <a:pt x="2014500" y="871390"/>
                </a:lnTo>
                <a:lnTo>
                  <a:pt x="1516588" y="1742779"/>
                </a:lnTo>
                <a:lnTo>
                  <a:pt x="497912" y="1742779"/>
                </a:lnTo>
                <a:lnTo>
                  <a:pt x="0" y="8713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706" tIns="311676" rIns="356706" bIns="3116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u="sng" kern="1200" dirty="0" smtClean="0">
                <a:solidFill>
                  <a:schemeClr val="tx1"/>
                </a:solidFill>
              </a:rPr>
              <a:t>Halal FOOD</a:t>
            </a:r>
            <a:endParaRPr lang="en-US" sz="1800" b="1" kern="1200" dirty="0" smtClean="0">
              <a:solidFill>
                <a:schemeClr val="tx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chemeClr val="tx1"/>
                </a:solidFill>
              </a:rPr>
              <a:t>1.9 </a:t>
            </a:r>
            <a:r>
              <a:rPr lang="en-US" sz="1800" b="1" kern="1200" dirty="0" err="1" smtClean="0">
                <a:solidFill>
                  <a:schemeClr val="tx1"/>
                </a:solidFill>
              </a:rPr>
              <a:t>tr</a:t>
            </a:r>
            <a:r>
              <a:rPr lang="en-US" sz="1800" b="1" kern="1200" dirty="0" smtClean="0">
                <a:solidFill>
                  <a:schemeClr val="tx1"/>
                </a:solidFill>
              </a:rPr>
              <a:t> </a:t>
            </a:r>
            <a:r>
              <a:rPr lang="en-US" sz="1500" b="1" kern="1200" dirty="0" smtClean="0">
                <a:solidFill>
                  <a:schemeClr val="tx1"/>
                </a:solidFill>
              </a:rPr>
              <a:t>by 2023</a:t>
            </a:r>
            <a:r>
              <a:rPr lang="en-US" sz="1500" kern="1200" dirty="0" smtClean="0">
                <a:solidFill>
                  <a:schemeClr val="tx1"/>
                </a:solidFill>
              </a:rPr>
              <a:t>  in 2017 was </a:t>
            </a:r>
            <a:r>
              <a:rPr lang="en-US" sz="1500" b="1" kern="1200" dirty="0" smtClean="0">
                <a:solidFill>
                  <a:schemeClr val="tx1"/>
                </a:solidFill>
              </a:rPr>
              <a:t>1.3</a:t>
            </a:r>
            <a:r>
              <a:rPr lang="en-US" sz="1500" kern="1200" dirty="0" smtClean="0">
                <a:solidFill>
                  <a:schemeClr val="tx1"/>
                </a:solidFill>
              </a:rPr>
              <a:t> tr. </a:t>
            </a:r>
            <a:endParaRPr lang="en-US" sz="1500" kern="1200" dirty="0"/>
          </a:p>
        </p:txBody>
      </p:sp>
      <p:sp>
        <p:nvSpPr>
          <p:cNvPr id="47" name="Freeform 46"/>
          <p:cNvSpPr/>
          <p:nvPr/>
        </p:nvSpPr>
        <p:spPr>
          <a:xfrm>
            <a:off x="3846116" y="3805911"/>
            <a:ext cx="2097484" cy="1436649"/>
          </a:xfrm>
          <a:custGeom>
            <a:avLst/>
            <a:gdLst>
              <a:gd name="connsiteX0" fmla="*/ 0 w 2226667"/>
              <a:gd name="connsiteY0" fmla="*/ 871390 h 1742779"/>
              <a:gd name="connsiteX1" fmla="*/ 497912 w 2226667"/>
              <a:gd name="connsiteY1" fmla="*/ 0 h 1742779"/>
              <a:gd name="connsiteX2" fmla="*/ 1728755 w 2226667"/>
              <a:gd name="connsiteY2" fmla="*/ 0 h 1742779"/>
              <a:gd name="connsiteX3" fmla="*/ 2226667 w 2226667"/>
              <a:gd name="connsiteY3" fmla="*/ 871390 h 1742779"/>
              <a:gd name="connsiteX4" fmla="*/ 1728755 w 2226667"/>
              <a:gd name="connsiteY4" fmla="*/ 1742779 h 1742779"/>
              <a:gd name="connsiteX5" fmla="*/ 497912 w 2226667"/>
              <a:gd name="connsiteY5" fmla="*/ 1742779 h 1742779"/>
              <a:gd name="connsiteX6" fmla="*/ 0 w 2226667"/>
              <a:gd name="connsiteY6" fmla="*/ 871390 h 1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667" h="1742779">
                <a:moveTo>
                  <a:pt x="0" y="871390"/>
                </a:moveTo>
                <a:lnTo>
                  <a:pt x="497912" y="0"/>
                </a:lnTo>
                <a:lnTo>
                  <a:pt x="1728755" y="0"/>
                </a:lnTo>
                <a:lnTo>
                  <a:pt x="2226667" y="871390"/>
                </a:lnTo>
                <a:lnTo>
                  <a:pt x="1728755" y="1742779"/>
                </a:lnTo>
                <a:lnTo>
                  <a:pt x="497912" y="1742779"/>
                </a:lnTo>
                <a:lnTo>
                  <a:pt x="0" y="8713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386" tIns="297994" rIns="374386" bIns="29799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u="sng" kern="1200" dirty="0" smtClean="0">
                <a:solidFill>
                  <a:schemeClr val="tx1"/>
                </a:solidFill>
              </a:rPr>
              <a:t>Media &amp; Recreation</a:t>
            </a:r>
            <a:endParaRPr lang="en-US" sz="1600" b="1" kern="1200" dirty="0" smtClean="0">
              <a:solidFill>
                <a:schemeClr val="tx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0.288 </a:t>
            </a:r>
            <a:r>
              <a:rPr lang="en-US" sz="1600" b="1" kern="1200" dirty="0" err="1" smtClean="0">
                <a:solidFill>
                  <a:schemeClr val="tx1"/>
                </a:solidFill>
              </a:rPr>
              <a:t>tr</a:t>
            </a:r>
            <a:r>
              <a:rPr lang="en-US" sz="1400" b="1" kern="1200" dirty="0" smtClean="0">
                <a:solidFill>
                  <a:schemeClr val="tx1"/>
                </a:solidFill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</a:rPr>
              <a:t>by 2023</a:t>
            </a:r>
            <a:r>
              <a:rPr lang="en-US" sz="1400" kern="1200" dirty="0" smtClean="0">
                <a:solidFill>
                  <a:schemeClr val="tx1"/>
                </a:solidFill>
              </a:rPr>
              <a:t>  in 2017 was </a:t>
            </a:r>
            <a:r>
              <a:rPr lang="en-US" sz="1600" b="1" kern="1200" dirty="0" smtClean="0">
                <a:solidFill>
                  <a:schemeClr val="tx1"/>
                </a:solidFill>
              </a:rPr>
              <a:t>0.209</a:t>
            </a:r>
            <a:r>
              <a:rPr lang="en-US" sz="1600" kern="1200" dirty="0" smtClean="0">
                <a:solidFill>
                  <a:schemeClr val="tx1"/>
                </a:solidFill>
              </a:rPr>
              <a:t> tr. 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899853" y="4876047"/>
            <a:ext cx="2113823" cy="1290382"/>
          </a:xfrm>
          <a:custGeom>
            <a:avLst/>
            <a:gdLst>
              <a:gd name="connsiteX0" fmla="*/ 0 w 2244012"/>
              <a:gd name="connsiteY0" fmla="*/ 871390 h 1742779"/>
              <a:gd name="connsiteX1" fmla="*/ 497912 w 2244012"/>
              <a:gd name="connsiteY1" fmla="*/ 0 h 1742779"/>
              <a:gd name="connsiteX2" fmla="*/ 1746100 w 2244012"/>
              <a:gd name="connsiteY2" fmla="*/ 0 h 1742779"/>
              <a:gd name="connsiteX3" fmla="*/ 2244012 w 2244012"/>
              <a:gd name="connsiteY3" fmla="*/ 871390 h 1742779"/>
              <a:gd name="connsiteX4" fmla="*/ 1746100 w 2244012"/>
              <a:gd name="connsiteY4" fmla="*/ 1742779 h 1742779"/>
              <a:gd name="connsiteX5" fmla="*/ 497912 w 2244012"/>
              <a:gd name="connsiteY5" fmla="*/ 1742779 h 1742779"/>
              <a:gd name="connsiteX6" fmla="*/ 0 w 2244012"/>
              <a:gd name="connsiteY6" fmla="*/ 871390 h 1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012" h="1742779">
                <a:moveTo>
                  <a:pt x="0" y="871390"/>
                </a:moveTo>
                <a:lnTo>
                  <a:pt x="497912" y="0"/>
                </a:lnTo>
                <a:lnTo>
                  <a:pt x="1746100" y="0"/>
                </a:lnTo>
                <a:lnTo>
                  <a:pt x="2244012" y="871390"/>
                </a:lnTo>
                <a:lnTo>
                  <a:pt x="1746100" y="1742779"/>
                </a:lnTo>
                <a:lnTo>
                  <a:pt x="497912" y="1742779"/>
                </a:lnTo>
                <a:lnTo>
                  <a:pt x="0" y="8713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5832" tIns="296990" rIns="375832" bIns="2969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u="sng" kern="1200" dirty="0" smtClean="0">
                <a:solidFill>
                  <a:schemeClr val="tx1"/>
                </a:solidFill>
              </a:rPr>
              <a:t>Travel</a:t>
            </a:r>
            <a:endParaRPr lang="en-US" sz="1600" b="1" kern="1200" dirty="0" smtClean="0">
              <a:solidFill>
                <a:schemeClr val="tx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0.274 </a:t>
            </a:r>
            <a:r>
              <a:rPr lang="en-US" sz="1600" b="1" kern="1200" dirty="0" err="1" smtClean="0">
                <a:solidFill>
                  <a:schemeClr val="tx1"/>
                </a:solidFill>
              </a:rPr>
              <a:t>tr</a:t>
            </a:r>
            <a:r>
              <a:rPr lang="en-US" sz="1600" b="1" kern="1200" dirty="0" smtClean="0">
                <a:solidFill>
                  <a:schemeClr val="tx1"/>
                </a:solidFill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</a:rPr>
              <a:t>by 2023</a:t>
            </a:r>
            <a:r>
              <a:rPr lang="en-US" sz="1400" kern="1200" dirty="0" smtClean="0">
                <a:solidFill>
                  <a:schemeClr val="tx1"/>
                </a:solidFill>
              </a:rPr>
              <a:t>  in 2017 was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0.177 tr</a:t>
            </a:r>
            <a:r>
              <a:rPr lang="en-US" sz="1500" kern="1200" dirty="0" smtClean="0">
                <a:solidFill>
                  <a:schemeClr val="tx1"/>
                </a:solidFill>
              </a:rPr>
              <a:t>. </a:t>
            </a:r>
            <a:endParaRPr lang="en-US" sz="1500" kern="1200" dirty="0"/>
          </a:p>
        </p:txBody>
      </p:sp>
      <p:sp>
        <p:nvSpPr>
          <p:cNvPr id="51" name="Freeform 50"/>
          <p:cNvSpPr/>
          <p:nvPr/>
        </p:nvSpPr>
        <p:spPr>
          <a:xfrm>
            <a:off x="0" y="3767275"/>
            <a:ext cx="2083543" cy="1381850"/>
          </a:xfrm>
          <a:custGeom>
            <a:avLst/>
            <a:gdLst>
              <a:gd name="connsiteX0" fmla="*/ 0 w 2216192"/>
              <a:gd name="connsiteY0" fmla="*/ 796180 h 1592360"/>
              <a:gd name="connsiteX1" fmla="*/ 454937 w 2216192"/>
              <a:gd name="connsiteY1" fmla="*/ 0 h 1592360"/>
              <a:gd name="connsiteX2" fmla="*/ 1761255 w 2216192"/>
              <a:gd name="connsiteY2" fmla="*/ 0 h 1592360"/>
              <a:gd name="connsiteX3" fmla="*/ 2216192 w 2216192"/>
              <a:gd name="connsiteY3" fmla="*/ 796180 h 1592360"/>
              <a:gd name="connsiteX4" fmla="*/ 1761255 w 2216192"/>
              <a:gd name="connsiteY4" fmla="*/ 1592360 h 1592360"/>
              <a:gd name="connsiteX5" fmla="*/ 454937 w 2216192"/>
              <a:gd name="connsiteY5" fmla="*/ 1592360 h 1592360"/>
              <a:gd name="connsiteX6" fmla="*/ 0 w 2216192"/>
              <a:gd name="connsiteY6" fmla="*/ 796180 h 159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192" h="1592360">
                <a:moveTo>
                  <a:pt x="0" y="796180"/>
                </a:moveTo>
                <a:lnTo>
                  <a:pt x="454937" y="0"/>
                </a:lnTo>
                <a:lnTo>
                  <a:pt x="1761255" y="0"/>
                </a:lnTo>
                <a:lnTo>
                  <a:pt x="2216192" y="796180"/>
                </a:lnTo>
                <a:lnTo>
                  <a:pt x="1761255" y="1592360"/>
                </a:lnTo>
                <a:lnTo>
                  <a:pt x="454937" y="1592360"/>
                </a:lnTo>
                <a:lnTo>
                  <a:pt x="0" y="79618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188" tIns="264516" rIns="359188" bIns="2645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u="sng" kern="1200" dirty="0" smtClean="0">
                <a:solidFill>
                  <a:schemeClr val="tx1"/>
                </a:solidFill>
              </a:rPr>
              <a:t>Pharmaceutical</a:t>
            </a:r>
            <a:endParaRPr lang="en-US" sz="1600" b="1" kern="1200" dirty="0" smtClean="0">
              <a:solidFill>
                <a:schemeClr val="tx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0.131 </a:t>
            </a:r>
            <a:r>
              <a:rPr lang="en-US" sz="1600" b="1" kern="1200" dirty="0" err="1" smtClean="0">
                <a:solidFill>
                  <a:schemeClr val="tx1"/>
                </a:solidFill>
              </a:rPr>
              <a:t>tr</a:t>
            </a:r>
            <a:r>
              <a:rPr lang="en-US" sz="1600" b="1" kern="1200" dirty="0" smtClean="0">
                <a:solidFill>
                  <a:schemeClr val="tx1"/>
                </a:solidFill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</a:rPr>
              <a:t>by 2023</a:t>
            </a:r>
            <a:r>
              <a:rPr lang="en-US" sz="1400" kern="1200" dirty="0" smtClean="0">
                <a:solidFill>
                  <a:schemeClr val="tx1"/>
                </a:solidFill>
              </a:rPr>
              <a:t>  in 2017 was 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0.087 tr</a:t>
            </a:r>
            <a:r>
              <a:rPr lang="en-US" sz="1400" kern="1200" dirty="0" smtClean="0">
                <a:solidFill>
                  <a:schemeClr val="tx1"/>
                </a:solidFill>
              </a:rPr>
              <a:t>. </a:t>
            </a:r>
            <a:endParaRPr lang="en-US" sz="1400" kern="1200" dirty="0"/>
          </a:p>
        </p:txBody>
      </p:sp>
      <p:sp>
        <p:nvSpPr>
          <p:cNvPr id="52" name="Freeform 51"/>
          <p:cNvSpPr/>
          <p:nvPr/>
        </p:nvSpPr>
        <p:spPr>
          <a:xfrm>
            <a:off x="171286" y="1793144"/>
            <a:ext cx="1921890" cy="1393500"/>
          </a:xfrm>
          <a:custGeom>
            <a:avLst/>
            <a:gdLst>
              <a:gd name="connsiteX0" fmla="*/ 0 w 2014500"/>
              <a:gd name="connsiteY0" fmla="*/ 871390 h 1742779"/>
              <a:gd name="connsiteX1" fmla="*/ 497912 w 2014500"/>
              <a:gd name="connsiteY1" fmla="*/ 0 h 1742779"/>
              <a:gd name="connsiteX2" fmla="*/ 1516588 w 2014500"/>
              <a:gd name="connsiteY2" fmla="*/ 0 h 1742779"/>
              <a:gd name="connsiteX3" fmla="*/ 2014500 w 2014500"/>
              <a:gd name="connsiteY3" fmla="*/ 871390 h 1742779"/>
              <a:gd name="connsiteX4" fmla="*/ 1516588 w 2014500"/>
              <a:gd name="connsiteY4" fmla="*/ 1742779 h 1742779"/>
              <a:gd name="connsiteX5" fmla="*/ 497912 w 2014500"/>
              <a:gd name="connsiteY5" fmla="*/ 1742779 h 1742779"/>
              <a:gd name="connsiteX6" fmla="*/ 0 w 2014500"/>
              <a:gd name="connsiteY6" fmla="*/ 871390 h 1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500" h="1742779">
                <a:moveTo>
                  <a:pt x="0" y="871390"/>
                </a:moveTo>
                <a:lnTo>
                  <a:pt x="497912" y="0"/>
                </a:lnTo>
                <a:lnTo>
                  <a:pt x="1516588" y="0"/>
                </a:lnTo>
                <a:lnTo>
                  <a:pt x="2014500" y="871390"/>
                </a:lnTo>
                <a:lnTo>
                  <a:pt x="1516588" y="1742779"/>
                </a:lnTo>
                <a:lnTo>
                  <a:pt x="497912" y="1742779"/>
                </a:lnTo>
                <a:lnTo>
                  <a:pt x="0" y="8713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6706" tIns="311676" rIns="356706" bIns="31167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u="sng" kern="1200" dirty="0" smtClean="0">
                <a:solidFill>
                  <a:schemeClr val="tx1"/>
                </a:solidFill>
              </a:rPr>
              <a:t>Cosmetics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0.09 </a:t>
            </a:r>
            <a:r>
              <a:rPr lang="en-US" sz="1600" b="1" kern="1200" dirty="0" err="1" smtClean="0">
                <a:solidFill>
                  <a:schemeClr val="tx1"/>
                </a:solidFill>
              </a:rPr>
              <a:t>tr</a:t>
            </a:r>
            <a:r>
              <a:rPr lang="en-US" sz="1400" b="1" kern="1200" dirty="0" smtClean="0">
                <a:solidFill>
                  <a:schemeClr val="tx1"/>
                </a:solidFill>
              </a:rPr>
              <a:t> by 2023</a:t>
            </a:r>
            <a:r>
              <a:rPr lang="en-US" sz="1400" kern="1200" dirty="0" smtClean="0">
                <a:solidFill>
                  <a:schemeClr val="tx1"/>
                </a:solidFill>
              </a:rPr>
              <a:t>  in 2017 was </a:t>
            </a:r>
            <a:r>
              <a:rPr lang="en-US" sz="1600" b="1" kern="1200" dirty="0" smtClean="0">
                <a:solidFill>
                  <a:schemeClr val="tx1"/>
                </a:solidFill>
              </a:rPr>
              <a:t>0.061 tr</a:t>
            </a:r>
            <a:r>
              <a:rPr lang="en-US" sz="1600" kern="1200" dirty="0" smtClean="0">
                <a:solidFill>
                  <a:schemeClr val="tx1"/>
                </a:solidFill>
              </a:rPr>
              <a:t>. </a:t>
            </a:r>
            <a:endParaRPr lang="en-US" sz="1600" kern="1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695327" y="2699538"/>
            <a:ext cx="2499146" cy="1574470"/>
            <a:chOff x="1695326" y="2699538"/>
            <a:chExt cx="2653067" cy="2126466"/>
          </a:xfrm>
        </p:grpSpPr>
        <p:sp>
          <p:nvSpPr>
            <p:cNvPr id="41" name="Freeform 40"/>
            <p:cNvSpPr/>
            <p:nvPr/>
          </p:nvSpPr>
          <p:spPr>
            <a:xfrm>
              <a:off x="1695326" y="2699538"/>
              <a:ext cx="2653067" cy="2126466"/>
            </a:xfrm>
            <a:custGeom>
              <a:avLst/>
              <a:gdLst>
                <a:gd name="connsiteX0" fmla="*/ 0 w 2653067"/>
                <a:gd name="connsiteY0" fmla="*/ 1063233 h 2126466"/>
                <a:gd name="connsiteX1" fmla="*/ 607531 w 2653067"/>
                <a:gd name="connsiteY1" fmla="*/ 0 h 2126466"/>
                <a:gd name="connsiteX2" fmla="*/ 2045536 w 2653067"/>
                <a:gd name="connsiteY2" fmla="*/ 0 h 2126466"/>
                <a:gd name="connsiteX3" fmla="*/ 2653067 w 2653067"/>
                <a:gd name="connsiteY3" fmla="*/ 1063233 h 2126466"/>
                <a:gd name="connsiteX4" fmla="*/ 2045536 w 2653067"/>
                <a:gd name="connsiteY4" fmla="*/ 2126466 h 2126466"/>
                <a:gd name="connsiteX5" fmla="*/ 607531 w 2653067"/>
                <a:gd name="connsiteY5" fmla="*/ 2126466 h 2126466"/>
                <a:gd name="connsiteX6" fmla="*/ 0 w 2653067"/>
                <a:gd name="connsiteY6" fmla="*/ 1063233 h 212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3067" h="2126466">
                  <a:moveTo>
                    <a:pt x="0" y="1063233"/>
                  </a:moveTo>
                  <a:lnTo>
                    <a:pt x="607531" y="0"/>
                  </a:lnTo>
                  <a:lnTo>
                    <a:pt x="2045536" y="0"/>
                  </a:lnTo>
                  <a:lnTo>
                    <a:pt x="2653067" y="1063233"/>
                  </a:lnTo>
                  <a:lnTo>
                    <a:pt x="2045536" y="2126466"/>
                  </a:lnTo>
                  <a:lnTo>
                    <a:pt x="607531" y="2126466"/>
                  </a:lnTo>
                  <a:lnTo>
                    <a:pt x="0" y="10632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839" tIns="354760" rIns="438839" bIns="3547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02961" y="2717509"/>
              <a:ext cx="2447065" cy="189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u="sng" dirty="0" smtClean="0"/>
                <a:t>LIFE STYLE</a:t>
              </a:r>
            </a:p>
            <a:p>
              <a:pPr lvl="0" algn="ctr"/>
              <a:endParaRPr lang="en-US" sz="1100" dirty="0" smtClean="0"/>
            </a:p>
            <a:p>
              <a:pPr lvl="0" algn="ctr"/>
              <a:r>
                <a:rPr lang="en-US" sz="1200" spc="-100" dirty="0" smtClean="0"/>
                <a:t>Estimated </a:t>
              </a:r>
              <a:r>
                <a:rPr lang="en-US" sz="1200" spc="-100" dirty="0"/>
                <a:t>spending expected to </a:t>
              </a:r>
              <a:r>
                <a:rPr lang="en-US" sz="2400" b="1" spc="-100" dirty="0"/>
                <a:t>3.04 </a:t>
              </a:r>
              <a:r>
                <a:rPr lang="en-US" sz="2400" b="1" spc="-100" dirty="0" err="1" smtClean="0"/>
                <a:t>tr</a:t>
              </a:r>
              <a:r>
                <a:rPr lang="en-US" sz="2000" b="1" spc="-100" dirty="0" smtClean="0"/>
                <a:t> </a:t>
              </a:r>
              <a:r>
                <a:rPr lang="en-US" sz="1400" b="1" spc="-100" dirty="0"/>
                <a:t>by </a:t>
              </a:r>
              <a:r>
                <a:rPr lang="en-US" sz="1400" b="1" spc="-100" dirty="0" smtClean="0"/>
                <a:t>2023</a:t>
              </a:r>
            </a:p>
            <a:p>
              <a:pPr lvl="0" algn="ctr"/>
              <a:r>
                <a:rPr lang="en-US" sz="1200" spc="-100" dirty="0" smtClean="0"/>
                <a:t> </a:t>
              </a:r>
              <a:r>
                <a:rPr lang="en-US" sz="1200" spc="-100" dirty="0"/>
                <a:t>while in 2017 was </a:t>
              </a:r>
              <a:r>
                <a:rPr lang="en-US" sz="1600" b="1" spc="-100" dirty="0"/>
                <a:t>2.1 </a:t>
              </a:r>
              <a:r>
                <a:rPr lang="en-US" sz="1600" b="1" spc="-100" dirty="0" smtClean="0"/>
                <a:t>tr</a:t>
              </a:r>
              <a:r>
                <a:rPr lang="en-US" sz="1600" spc="-100" dirty="0" smtClean="0"/>
                <a:t>. </a:t>
              </a:r>
              <a:endParaRPr lang="en-US" sz="1200" spc="-100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4063" y="5751164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u="sng" dirty="0">
                <a:hlinkClick r:id="rId2"/>
              </a:rPr>
              <a:t>https://haladinar.io</a:t>
            </a:r>
            <a:r>
              <a:rPr lang="en-US" sz="1400" b="1" u="sng" dirty="0" smtClean="0">
                <a:hlinkClick r:id="rId2"/>
              </a:rPr>
              <a:t>/</a:t>
            </a:r>
          </a:p>
          <a:p>
            <a:pPr lvl="0"/>
            <a:r>
              <a:rPr lang="en-US" sz="1400" b="1" u="sng" dirty="0" err="1" smtClean="0">
                <a:hlinkClick r:id="rId2"/>
              </a:rPr>
              <a:t>hdn</a:t>
            </a:r>
            <a:r>
              <a:rPr lang="en-US" sz="1400" b="1" u="sng" dirty="0" smtClean="0">
                <a:hlinkClick r:id="rId2"/>
              </a:rPr>
              <a:t>/doc/report2018.pdf</a:t>
            </a:r>
            <a:endParaRPr lang="en-US" sz="1400" b="1" u="sng" dirty="0"/>
          </a:p>
        </p:txBody>
      </p:sp>
      <p:grpSp>
        <p:nvGrpSpPr>
          <p:cNvPr id="53" name="Group 52"/>
          <p:cNvGrpSpPr/>
          <p:nvPr/>
        </p:nvGrpSpPr>
        <p:grpSpPr>
          <a:xfrm>
            <a:off x="3863770" y="1793143"/>
            <a:ext cx="2015696" cy="1534633"/>
            <a:chOff x="3812254" y="1934812"/>
            <a:chExt cx="2139842" cy="1864573"/>
          </a:xfrm>
        </p:grpSpPr>
        <p:sp>
          <p:nvSpPr>
            <p:cNvPr id="45" name="Freeform 44"/>
            <p:cNvSpPr/>
            <p:nvPr/>
          </p:nvSpPr>
          <p:spPr>
            <a:xfrm>
              <a:off x="3812254" y="1934812"/>
              <a:ext cx="2139842" cy="1742779"/>
            </a:xfrm>
            <a:custGeom>
              <a:avLst/>
              <a:gdLst>
                <a:gd name="connsiteX0" fmla="*/ 0 w 2139842"/>
                <a:gd name="connsiteY0" fmla="*/ 871390 h 1742779"/>
                <a:gd name="connsiteX1" fmla="*/ 497912 w 2139842"/>
                <a:gd name="connsiteY1" fmla="*/ 0 h 1742779"/>
                <a:gd name="connsiteX2" fmla="*/ 1641930 w 2139842"/>
                <a:gd name="connsiteY2" fmla="*/ 0 h 1742779"/>
                <a:gd name="connsiteX3" fmla="*/ 2139842 w 2139842"/>
                <a:gd name="connsiteY3" fmla="*/ 871390 h 1742779"/>
                <a:gd name="connsiteX4" fmla="*/ 1641930 w 2139842"/>
                <a:gd name="connsiteY4" fmla="*/ 1742779 h 1742779"/>
                <a:gd name="connsiteX5" fmla="*/ 497912 w 2139842"/>
                <a:gd name="connsiteY5" fmla="*/ 1742779 h 1742779"/>
                <a:gd name="connsiteX6" fmla="*/ 0 w 2139842"/>
                <a:gd name="connsiteY6" fmla="*/ 871390 h 174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9842" h="1742779">
                  <a:moveTo>
                    <a:pt x="0" y="871390"/>
                  </a:moveTo>
                  <a:lnTo>
                    <a:pt x="497912" y="0"/>
                  </a:lnTo>
                  <a:lnTo>
                    <a:pt x="1641930" y="0"/>
                  </a:lnTo>
                  <a:lnTo>
                    <a:pt x="2139842" y="871390"/>
                  </a:lnTo>
                  <a:lnTo>
                    <a:pt x="1641930" y="1742779"/>
                  </a:lnTo>
                  <a:lnTo>
                    <a:pt x="497912" y="1742779"/>
                  </a:lnTo>
                  <a:lnTo>
                    <a:pt x="0" y="8713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9531" tIns="295645" rIns="359531" bIns="29564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4052" y="2191412"/>
              <a:ext cx="2039546" cy="160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b="1" u="sng" dirty="0" smtClean="0"/>
                <a:t>Modest Fashion</a:t>
              </a:r>
              <a:endParaRPr lang="en-US" sz="1600" b="1" dirty="0"/>
            </a:p>
            <a:p>
              <a:pPr lvl="0" algn="ctr"/>
              <a:r>
                <a:rPr lang="en-US" sz="1600" b="1" dirty="0" smtClean="0"/>
                <a:t>0.381 </a:t>
              </a:r>
              <a:r>
                <a:rPr lang="en-US" sz="1600" b="1" dirty="0" err="1"/>
                <a:t>tr</a:t>
              </a:r>
              <a:r>
                <a:rPr lang="en-US" sz="1600" b="1" dirty="0"/>
                <a:t> </a:t>
              </a:r>
              <a:r>
                <a:rPr lang="en-US" sz="1200" b="1" dirty="0"/>
                <a:t>by 2023</a:t>
              </a:r>
              <a:r>
                <a:rPr lang="en-US" sz="1200" dirty="0"/>
                <a:t>  </a:t>
              </a:r>
              <a:r>
                <a:rPr lang="en-US" sz="1400" dirty="0"/>
                <a:t>in 2017 was</a:t>
              </a:r>
              <a:r>
                <a:rPr lang="en-US" sz="1600" dirty="0"/>
                <a:t> </a:t>
              </a:r>
              <a:endParaRPr lang="en-US" sz="1600" dirty="0" smtClean="0"/>
            </a:p>
            <a:p>
              <a:pPr lvl="0" algn="ctr"/>
              <a:r>
                <a:rPr lang="en-US" sz="1600" b="1" dirty="0" smtClean="0"/>
                <a:t>0.27</a:t>
              </a:r>
              <a:r>
                <a:rPr lang="en-US" sz="1600" dirty="0" smtClean="0"/>
                <a:t> </a:t>
              </a:r>
              <a:r>
                <a:rPr lang="en-US" sz="1600" dirty="0"/>
                <a:t>tr. </a:t>
              </a:r>
            </a:p>
            <a:p>
              <a:endParaRPr lang="en-US" sz="1600" dirty="0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-45322"/>
            <a:ext cx="12192000" cy="833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33CC"/>
                </a:solidFill>
                <a:latin typeface="Georgia" panose="02040502050405020303" pitchFamily="18" charset="0"/>
              </a:rPr>
              <a:t>Global Business Opportunities</a:t>
            </a:r>
            <a:endParaRPr lang="en-US" sz="4000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9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18043</TotalTime>
  <Words>1273</Words>
  <Application>Microsoft Office PowerPoint</Application>
  <PresentationFormat>Widescreen</PresentationFormat>
  <Paragraphs>323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Gabriola</vt:lpstr>
      <vt:lpstr>Georgia</vt:lpstr>
      <vt:lpstr>新細明體</vt:lpstr>
      <vt:lpstr>Times New Roman</vt:lpstr>
      <vt:lpstr>Verdana</vt:lpstr>
      <vt:lpstr>Wingdings</vt:lpstr>
      <vt:lpstr>Office Theme</vt:lpstr>
      <vt:lpstr>HALAL Accreditation</vt:lpstr>
      <vt:lpstr>Sequence </vt:lpstr>
      <vt:lpstr>Halal Accreditation</vt:lpstr>
      <vt:lpstr> Islamic Rule: It means what ALLAH legislates for Muslims as per the Holy Qur’an, and the practices, (Sunnah) of honourable Prophet Mohammed (peace be upon him).  </vt:lpstr>
      <vt:lpstr>Why Halal Certification</vt:lpstr>
      <vt:lpstr>What is HALAL Accreditation?</vt:lpstr>
      <vt:lpstr>PowerPoint Presentation</vt:lpstr>
      <vt:lpstr>Market Research:</vt:lpstr>
      <vt:lpstr>PowerPoint Presentation</vt:lpstr>
      <vt:lpstr> DRIVERS FOR THE HALAL INDUSTRY</vt:lpstr>
      <vt:lpstr>MARKET MAJOR EXPORTERS</vt:lpstr>
      <vt:lpstr>REAL CHALLANGES</vt:lpstr>
      <vt:lpstr>PowerPoint Presentation</vt:lpstr>
      <vt:lpstr>Access to Global Market</vt:lpstr>
      <vt:lpstr>PowerPoint Presentation</vt:lpstr>
      <vt:lpstr>Why PNAC</vt:lpstr>
      <vt:lpstr>Why PNAC</vt:lpstr>
      <vt:lpstr>PowerPoint Presentation</vt:lpstr>
      <vt:lpstr>PowerPoint Presentation</vt:lpstr>
      <vt:lpstr>International Recognition of PNAC</vt:lpstr>
      <vt:lpstr>International Recognition of PNAC</vt:lpstr>
      <vt:lpstr>International Recognition PNAC</vt:lpstr>
      <vt:lpstr>PowerPoint Presentation</vt:lpstr>
      <vt:lpstr>What we do</vt:lpstr>
      <vt:lpstr>What has been done so far</vt:lpstr>
      <vt:lpstr>Federal Government Authority</vt:lpstr>
      <vt:lpstr>Provincial Government Authorities</vt:lpstr>
      <vt:lpstr>Role of Standard Development Council (PSQCA)</vt:lpstr>
      <vt:lpstr>Requirements for Halal Accreditation and certification</vt:lpstr>
      <vt:lpstr>PowerPoint Presentation</vt:lpstr>
      <vt:lpstr>Awareness raising programs</vt:lpstr>
      <vt:lpstr>Halal Accreditation Mark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 Iqbal</dc:creator>
  <cp:lastModifiedBy>mhamza4877@outlook.com</cp:lastModifiedBy>
  <cp:revision>216</cp:revision>
  <cp:lastPrinted>2019-12-11T11:29:15Z</cp:lastPrinted>
  <dcterms:created xsi:type="dcterms:W3CDTF">2019-07-06T11:31:44Z</dcterms:created>
  <dcterms:modified xsi:type="dcterms:W3CDTF">2020-07-06T13:50:04Z</dcterms:modified>
</cp:coreProperties>
</file>